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369" r:id="rId3"/>
    <p:sldId id="368" r:id="rId4"/>
    <p:sldId id="370" r:id="rId5"/>
    <p:sldId id="359" r:id="rId6"/>
    <p:sldId id="366" r:id="rId7"/>
    <p:sldId id="372" r:id="rId8"/>
    <p:sldId id="365" r:id="rId9"/>
    <p:sldId id="374" r:id="rId10"/>
    <p:sldId id="373" r:id="rId11"/>
    <p:sldId id="361" r:id="rId12"/>
    <p:sldId id="364" r:id="rId13"/>
    <p:sldId id="371" r:id="rId14"/>
  </p:sldIdLst>
  <p:sldSz cx="9144000" cy="6858000" type="screen4x3"/>
  <p:notesSz cx="6772275" cy="99028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jurba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955183"/>
    <a:srgbClr val="B0328C"/>
    <a:srgbClr val="C23E9F"/>
    <a:srgbClr val="CC3399"/>
    <a:srgbClr val="FCC897"/>
    <a:srgbClr val="D5E5EF"/>
    <a:srgbClr val="DBDADC"/>
    <a:srgbClr val="FFF0D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2" autoAdjust="0"/>
    <p:restoredTop sz="81956" autoAdjust="0"/>
  </p:normalViewPr>
  <p:slideViewPr>
    <p:cSldViewPr snapToGrid="0" snapToObjects="1">
      <p:cViewPr>
        <p:scale>
          <a:sx n="125" d="100"/>
          <a:sy n="125" d="100"/>
        </p:scale>
        <p:origin x="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2" d="100"/>
          <a:sy n="82" d="100"/>
        </p:scale>
        <p:origin x="-1992" y="-84"/>
      </p:cViewPr>
      <p:guideLst>
        <p:guide orient="horz" pos="3119"/>
        <p:guide pos="213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5288" cy="4953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35400" y="0"/>
            <a:ext cx="2935288" cy="4953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70B1BCA-99DA-4BDA-8CFD-94A1928FF904}" type="datetime1">
              <a:rPr lang="de-AT"/>
              <a:pPr>
                <a:defRPr/>
              </a:pPr>
              <a:t>23.04.2012</a:t>
            </a:fld>
            <a:endParaRPr lang="en-US"/>
          </a:p>
        </p:txBody>
      </p:sp>
      <p:sp>
        <p:nvSpPr>
          <p:cNvPr id="4" name="Footer Placeholder 3"/>
          <p:cNvSpPr>
            <a:spLocks noGrp="1"/>
          </p:cNvSpPr>
          <p:nvPr>
            <p:ph type="ftr" sz="quarter" idx="2"/>
          </p:nvPr>
        </p:nvSpPr>
        <p:spPr>
          <a:xfrm>
            <a:off x="0" y="9405938"/>
            <a:ext cx="2935288" cy="4953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35400" y="9405938"/>
            <a:ext cx="2935288" cy="4953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66D776D-A00B-4FFF-8289-EDABCF12440D}" type="slidenum">
              <a:rPr lang="en-US"/>
              <a:pPr>
                <a:defRPr/>
              </a:pPr>
              <a:t>‹N°›</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5288" cy="4953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35400" y="0"/>
            <a:ext cx="2935288" cy="4953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EE1FF1F-FD4D-4D1B-B79D-DD0C59AE69AB}" type="datetime1">
              <a:rPr lang="de-AT"/>
              <a:pPr>
                <a:defRPr/>
              </a:pPr>
              <a:t>23.04.2012</a:t>
            </a:fld>
            <a:endParaRPr lang="en-US"/>
          </a:p>
        </p:txBody>
      </p:sp>
      <p:sp>
        <p:nvSpPr>
          <p:cNvPr id="4" name="Slide Image Placeholder 3"/>
          <p:cNvSpPr>
            <a:spLocks noGrp="1" noRot="1" noChangeAspect="1"/>
          </p:cNvSpPr>
          <p:nvPr>
            <p:ph type="sldImg" idx="2"/>
          </p:nvPr>
        </p:nvSpPr>
        <p:spPr>
          <a:xfrm>
            <a:off x="909638" y="742950"/>
            <a:ext cx="4951412" cy="37131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7863" y="4703763"/>
            <a:ext cx="5416550" cy="4456112"/>
          </a:xfrm>
          <a:prstGeom prst="rect">
            <a:avLst/>
          </a:prstGeom>
        </p:spPr>
        <p:txBody>
          <a:bodyPr vert="horz" lIns="91440" tIns="45720" rIns="91440" bIns="45720" rtlCol="0"/>
          <a:lstStyle/>
          <a:p>
            <a:pPr lvl="0"/>
            <a:r>
              <a:rPr lang="de-AT" noProof="0" smtClean="0"/>
              <a:t>Click to edit Master text styles</a:t>
            </a:r>
          </a:p>
          <a:p>
            <a:pPr lvl="1"/>
            <a:r>
              <a:rPr lang="de-AT" noProof="0" smtClean="0"/>
              <a:t>Second level</a:t>
            </a:r>
          </a:p>
          <a:p>
            <a:pPr lvl="2"/>
            <a:r>
              <a:rPr lang="de-AT" noProof="0" smtClean="0"/>
              <a:t>Third level</a:t>
            </a:r>
          </a:p>
          <a:p>
            <a:pPr lvl="3"/>
            <a:r>
              <a:rPr lang="de-AT" noProof="0" smtClean="0"/>
              <a:t>Fourth level</a:t>
            </a:r>
          </a:p>
          <a:p>
            <a:pPr lvl="4"/>
            <a:r>
              <a:rPr lang="de-AT" noProof="0" smtClean="0"/>
              <a:t>Fifth level</a:t>
            </a:r>
            <a:endParaRPr lang="en-US" noProof="0"/>
          </a:p>
        </p:txBody>
      </p:sp>
      <p:sp>
        <p:nvSpPr>
          <p:cNvPr id="6" name="Footer Placeholder 5"/>
          <p:cNvSpPr>
            <a:spLocks noGrp="1"/>
          </p:cNvSpPr>
          <p:nvPr>
            <p:ph type="ftr" sz="quarter" idx="4"/>
          </p:nvPr>
        </p:nvSpPr>
        <p:spPr>
          <a:xfrm>
            <a:off x="0" y="9405938"/>
            <a:ext cx="2935288" cy="4953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35400" y="9405938"/>
            <a:ext cx="2935288" cy="4953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1E2635-6412-45E3-9E0E-F24CFAAF03B6}" type="slidenum">
              <a:rPr lang="en-US"/>
              <a:pPr>
                <a:defRPr/>
              </a:pPr>
              <a:t>‹N°›</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COST Action TD 1002 website (including a FORUM) collect and give (at different filtered levels) all the info relative to the Action.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hr-HR" smtClean="0"/>
          </a:p>
        </p:txBody>
      </p:sp>
      <p:sp>
        <p:nvSpPr>
          <p:cNvPr id="4" name="Slide Number Placeholder 3"/>
          <p:cNvSpPr>
            <a:spLocks noGrp="1"/>
          </p:cNvSpPr>
          <p:nvPr>
            <p:ph type="sldNum" sz="quarter" idx="5"/>
          </p:nvPr>
        </p:nvSpPr>
        <p:spPr/>
        <p:txBody>
          <a:bodyPr/>
          <a:lstStyle/>
          <a:p>
            <a:pPr>
              <a:defRPr/>
            </a:pPr>
            <a:fld id="{9346ED17-C2DF-4C41-BFC6-C45122C1AA28}"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hr-HR" smtClean="0"/>
              <a:t>Those are our new goals and targets. I would say: limited, precise and realistic objectives, raised by discussions and exchanges involving among the best AFM experts in Europe. You could even say that the scientific outcome of the first year was to realize that there is so much discrepancies in what each of us considered as well defined previously.</a:t>
            </a:r>
          </a:p>
          <a:p>
            <a:endParaRPr lang="hr-HR" smtClean="0"/>
          </a:p>
        </p:txBody>
      </p:sp>
      <p:sp>
        <p:nvSpPr>
          <p:cNvPr id="4" name="Slide Number Placeholder 3"/>
          <p:cNvSpPr>
            <a:spLocks noGrp="1"/>
          </p:cNvSpPr>
          <p:nvPr>
            <p:ph type="sldNum" sz="quarter" idx="5"/>
          </p:nvPr>
        </p:nvSpPr>
        <p:spPr/>
        <p:txBody>
          <a:bodyPr/>
          <a:lstStyle/>
          <a:p>
            <a:pPr>
              <a:defRPr/>
            </a:pPr>
            <a:fld id="{0F946A07-2C9D-4C6D-A0A6-72E3EB5A9B15}"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hr-HR" smtClean="0"/>
          </a:p>
        </p:txBody>
      </p:sp>
      <p:sp>
        <p:nvSpPr>
          <p:cNvPr id="4" name="Slide Number Placeholder 3"/>
          <p:cNvSpPr>
            <a:spLocks noGrp="1"/>
          </p:cNvSpPr>
          <p:nvPr>
            <p:ph type="sldNum" sz="quarter" idx="5"/>
          </p:nvPr>
        </p:nvSpPr>
        <p:spPr/>
        <p:txBody>
          <a:bodyPr/>
          <a:lstStyle/>
          <a:p>
            <a:pPr>
              <a:defRPr/>
            </a:pPr>
            <a:fld id="{286038A0-D641-4B7B-BBF6-3EA8A0928CBF}"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More than 130 scientists are now registered to TD-1002 website. Among them 26 trainees have attend Action First Summer School. Two Action meeting were coupled with international Conferences in the field of AFM for Life Sciences (AFMBioMed Paris 2011, Linz Winter Workshop 2012. One bilateral agreement between two COST countries (FR and RO) results directly from contacts established during a WG meeting.</a:t>
            </a:r>
          </a:p>
          <a:p>
            <a:endParaRPr lang="en-US" smtClean="0"/>
          </a:p>
          <a:p>
            <a:r>
              <a:rPr lang="en-GB" smtClean="0"/>
              <a:t>People from WG3 have prepared and sent to EU a pre-proposal entitled </a:t>
            </a:r>
            <a:r>
              <a:rPr lang="en-GB" b="1" smtClean="0"/>
              <a:t>European Initiative, Cell nanomechanics as a diagnostic tool. </a:t>
            </a:r>
            <a:r>
              <a:rPr lang="en-GB" smtClean="0"/>
              <a:t>To our knowledge the</a:t>
            </a:r>
            <a:r>
              <a:rPr lang="en-GB" b="1" smtClean="0"/>
              <a:t> </a:t>
            </a:r>
            <a:r>
              <a:rPr lang="en-GB" smtClean="0"/>
              <a:t>idea was well received but was out of the scope of the call. This initiative will be continue because a wide consensus has been reached during the first join WG meeting.</a:t>
            </a:r>
          </a:p>
          <a:p>
            <a:r>
              <a:rPr lang="en-GB" smtClean="0"/>
              <a:t>People from WG4 have unsuccessfully applied for a European Grant about NanoToxicology. </a:t>
            </a:r>
          </a:p>
          <a:p>
            <a:r>
              <a:rPr lang="en-GB" smtClean="0"/>
              <a:t>Current applications have been submitted to national funding agencies. Results will be known in the summer 2012.</a:t>
            </a:r>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hr-HR" smtClean="0"/>
          </a:p>
        </p:txBody>
      </p:sp>
      <p:sp>
        <p:nvSpPr>
          <p:cNvPr id="4" name="Slide Number Placeholder 3"/>
          <p:cNvSpPr>
            <a:spLocks noGrp="1"/>
          </p:cNvSpPr>
          <p:nvPr>
            <p:ph type="sldNum" sz="quarter" idx="5"/>
          </p:nvPr>
        </p:nvSpPr>
        <p:spPr/>
        <p:txBody>
          <a:bodyPr/>
          <a:lstStyle/>
          <a:p>
            <a:pPr>
              <a:defRPr/>
            </a:pPr>
            <a:fld id="{82EAE839-626A-4B19-BCBA-EB68E8924FC6}"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srcRect/>
          <a:stretch>
            <a:fillRect/>
          </a:stretch>
        </p:blipFill>
        <p:spPr bwMode="auto">
          <a:xfrm>
            <a:off x="0" y="0"/>
            <a:ext cx="9144000" cy="2079625"/>
          </a:xfrm>
          <a:prstGeom prst="rect">
            <a:avLst/>
          </a:prstGeom>
          <a:noFill/>
          <a:ln w="9525">
            <a:noFill/>
            <a:miter lim="800000"/>
            <a:headEnd/>
            <a:tailEnd/>
          </a:ln>
        </p:spPr>
      </p:pic>
      <p:pic>
        <p:nvPicPr>
          <p:cNvPr id="7" name="Picture 2"/>
          <p:cNvPicPr>
            <a:picLocks noChangeAspect="1"/>
          </p:cNvPicPr>
          <p:nvPr userDrawn="1"/>
        </p:nvPicPr>
        <p:blipFill>
          <a:blip r:embed="rId3"/>
          <a:srcRect/>
          <a:stretch>
            <a:fillRect/>
          </a:stretch>
        </p:blipFill>
        <p:spPr bwMode="auto">
          <a:xfrm>
            <a:off x="0" y="6457950"/>
            <a:ext cx="9144000" cy="400050"/>
          </a:xfrm>
          <a:prstGeom prst="rect">
            <a:avLst/>
          </a:prstGeom>
          <a:noFill/>
          <a:ln w="9525">
            <a:noFill/>
            <a:miter lim="800000"/>
            <a:headEnd/>
            <a:tailEnd/>
          </a:ln>
        </p:spPr>
      </p:pic>
      <p:sp>
        <p:nvSpPr>
          <p:cNvPr id="11" name="Text Placeholder 10"/>
          <p:cNvSpPr>
            <a:spLocks noGrp="1"/>
          </p:cNvSpPr>
          <p:nvPr>
            <p:ph type="body" sz="quarter" idx="10"/>
          </p:nvPr>
        </p:nvSpPr>
        <p:spPr>
          <a:xfrm>
            <a:off x="3178614" y="2350737"/>
            <a:ext cx="5737662" cy="1559031"/>
          </a:xfrm>
          <a:prstGeom prst="rect">
            <a:avLst/>
          </a:prstGeom>
        </p:spPr>
        <p:txBody>
          <a:bodyPr vert="horz"/>
          <a:lstStyle>
            <a:lvl1pPr marL="0" indent="0">
              <a:buNone/>
              <a:defRPr sz="4200" b="1" i="0" kern="1200" spc="-50" baseline="0">
                <a:solidFill>
                  <a:schemeClr val="accent2"/>
                </a:solidFill>
                <a:latin typeface="Arial"/>
              </a:defRPr>
            </a:lvl1pPr>
          </a:lstStyle>
          <a:p>
            <a:pPr lvl="0"/>
            <a:r>
              <a:rPr lang="en-US" smtClean="0"/>
              <a:t>Click to edit Master text styles</a:t>
            </a:r>
          </a:p>
        </p:txBody>
      </p:sp>
      <p:sp>
        <p:nvSpPr>
          <p:cNvPr id="13" name="Text Placeholder 10"/>
          <p:cNvSpPr>
            <a:spLocks noGrp="1"/>
          </p:cNvSpPr>
          <p:nvPr>
            <p:ph type="body" sz="quarter" idx="11"/>
          </p:nvPr>
        </p:nvSpPr>
        <p:spPr>
          <a:xfrm>
            <a:off x="3178614" y="3909768"/>
            <a:ext cx="5737662" cy="1065116"/>
          </a:xfrm>
          <a:prstGeom prst="rect">
            <a:avLst/>
          </a:prstGeom>
        </p:spPr>
        <p:txBody>
          <a:bodyPr vert="horz"/>
          <a:lstStyle>
            <a:lvl1pPr marL="0" indent="0">
              <a:buNone/>
              <a:defRPr sz="2800" b="1" i="0" kern="1200" spc="-50" baseline="0">
                <a:solidFill>
                  <a:schemeClr val="accent2"/>
                </a:solidFill>
                <a:latin typeface="Arial"/>
              </a:defRPr>
            </a:lvl1pPr>
          </a:lstStyle>
          <a:p>
            <a:pPr lvl="0"/>
            <a:r>
              <a:rPr lang="en-US" smtClean="0"/>
              <a:t>Click to edit Master text styles</a:t>
            </a:r>
          </a:p>
        </p:txBody>
      </p:sp>
      <p:sp>
        <p:nvSpPr>
          <p:cNvPr id="14" name="Text Placeholder 10"/>
          <p:cNvSpPr>
            <a:spLocks noGrp="1"/>
          </p:cNvSpPr>
          <p:nvPr>
            <p:ph type="body" sz="quarter" idx="12"/>
          </p:nvPr>
        </p:nvSpPr>
        <p:spPr>
          <a:xfrm>
            <a:off x="3178614" y="5319926"/>
            <a:ext cx="5737662" cy="548357"/>
          </a:xfrm>
          <a:prstGeom prst="rect">
            <a:avLst/>
          </a:prstGeom>
        </p:spPr>
        <p:txBody>
          <a:bodyPr vert="horz"/>
          <a:lstStyle>
            <a:lvl1pPr marL="0" indent="0">
              <a:buNone/>
              <a:defRPr sz="2800" b="0" i="0" kern="1200" spc="-50">
                <a:solidFill>
                  <a:schemeClr val="accent2"/>
                </a:solidFill>
                <a:latin typeface="Arial"/>
              </a:defRPr>
            </a:lvl1pPr>
          </a:lstStyle>
          <a:p>
            <a:pPr lvl="0"/>
            <a:r>
              <a:rPr lang="en-US" smtClean="0"/>
              <a:t>Click to edit Master text styles</a:t>
            </a:r>
          </a:p>
        </p:txBody>
      </p:sp>
      <p:sp>
        <p:nvSpPr>
          <p:cNvPr id="15" name="Text Placeholder 10"/>
          <p:cNvSpPr>
            <a:spLocks noGrp="1"/>
          </p:cNvSpPr>
          <p:nvPr>
            <p:ph type="body" sz="quarter" idx="13"/>
          </p:nvPr>
        </p:nvSpPr>
        <p:spPr>
          <a:xfrm>
            <a:off x="3178614" y="5771934"/>
            <a:ext cx="5737662" cy="437932"/>
          </a:xfrm>
          <a:prstGeom prst="rect">
            <a:avLst/>
          </a:prstGeom>
        </p:spPr>
        <p:txBody>
          <a:bodyPr vert="horz"/>
          <a:lstStyle>
            <a:lvl1pPr marL="0" indent="0">
              <a:buNone/>
              <a:defRPr sz="1600" b="0" i="0" kern="1200" spc="-50">
                <a:solidFill>
                  <a:schemeClr val="accent2"/>
                </a:solidFill>
                <a:latin typeface="Aria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pic, 1 title, 1 tex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srcRect/>
          <a:stretch>
            <a:fillRect/>
          </a:stretch>
        </p:blipFill>
        <p:spPr bwMode="auto">
          <a:xfrm>
            <a:off x="1588" y="6223000"/>
            <a:ext cx="4572000" cy="635000"/>
          </a:xfrm>
          <a:prstGeom prst="rect">
            <a:avLst/>
          </a:prstGeom>
          <a:noFill/>
          <a:ln w="9525">
            <a:noFill/>
            <a:miter lim="800000"/>
            <a:headEnd/>
            <a:tailEnd/>
          </a:ln>
        </p:spPr>
      </p:pic>
      <p:pic>
        <p:nvPicPr>
          <p:cNvPr id="6" name="Picture 2"/>
          <p:cNvPicPr>
            <a:picLocks noChangeAspect="1"/>
          </p:cNvPicPr>
          <p:nvPr userDrawn="1"/>
        </p:nvPicPr>
        <p:blipFill>
          <a:blip r:embed="rId3"/>
          <a:srcRect/>
          <a:stretch>
            <a:fillRect/>
          </a:stretch>
        </p:blipFill>
        <p:spPr bwMode="auto">
          <a:xfrm>
            <a:off x="0" y="0"/>
            <a:ext cx="1282700" cy="673100"/>
          </a:xfrm>
          <a:prstGeom prst="rect">
            <a:avLst/>
          </a:prstGeom>
          <a:noFill/>
          <a:ln w="9525">
            <a:noFill/>
            <a:miter lim="800000"/>
            <a:headEnd/>
            <a:tailEnd/>
          </a:ln>
        </p:spPr>
      </p:pic>
      <p:sp>
        <p:nvSpPr>
          <p:cNvPr id="16" name="Content Placeholder 15"/>
          <p:cNvSpPr>
            <a:spLocks noGrp="1"/>
          </p:cNvSpPr>
          <p:nvPr>
            <p:ph sz="quarter" idx="13"/>
          </p:nvPr>
        </p:nvSpPr>
        <p:spPr>
          <a:xfrm>
            <a:off x="3472116" y="945931"/>
            <a:ext cx="4751315"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13" name="Content Placeholder 13"/>
          <p:cNvSpPr>
            <a:spLocks noGrp="1"/>
          </p:cNvSpPr>
          <p:nvPr>
            <p:ph sz="quarter" idx="15"/>
          </p:nvPr>
        </p:nvSpPr>
        <p:spPr>
          <a:xfrm>
            <a:off x="3472116" y="1676748"/>
            <a:ext cx="4751315" cy="437153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5" name="Content Placeholder 13"/>
          <p:cNvSpPr>
            <a:spLocks noGrp="1"/>
          </p:cNvSpPr>
          <p:nvPr>
            <p:ph sz="quarter" idx="16"/>
          </p:nvPr>
        </p:nvSpPr>
        <p:spPr>
          <a:xfrm>
            <a:off x="1291837" y="1137697"/>
            <a:ext cx="1906164" cy="232499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7" name="Foliennummernplatzhalter 5"/>
          <p:cNvSpPr>
            <a:spLocks noGrp="1"/>
          </p:cNvSpPr>
          <p:nvPr>
            <p:ph type="sldNum" sz="quarter" idx="17"/>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4DE1164-3B13-4782-B633-D8D63BB8A748}" type="slidenum">
              <a:rPr lang="de-DE"/>
              <a:pPr>
                <a:defRPr/>
              </a:pPr>
              <a:t>‹N°›</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8a">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srcRect/>
          <a:stretch>
            <a:fillRect/>
          </a:stretch>
        </p:blipFill>
        <p:spPr bwMode="auto">
          <a:xfrm>
            <a:off x="1588" y="6223000"/>
            <a:ext cx="4572000" cy="635000"/>
          </a:xfrm>
          <a:prstGeom prst="rect">
            <a:avLst/>
          </a:prstGeom>
          <a:noFill/>
          <a:ln w="9525">
            <a:noFill/>
            <a:miter lim="800000"/>
            <a:headEnd/>
            <a:tailEnd/>
          </a:ln>
        </p:spPr>
      </p:pic>
      <p:pic>
        <p:nvPicPr>
          <p:cNvPr id="5" name="Picture 2"/>
          <p:cNvPicPr>
            <a:picLocks noChangeAspect="1"/>
          </p:cNvPicPr>
          <p:nvPr userDrawn="1"/>
        </p:nvPicPr>
        <p:blipFill>
          <a:blip r:embed="rId3"/>
          <a:srcRect/>
          <a:stretch>
            <a:fillRect/>
          </a:stretch>
        </p:blipFill>
        <p:spPr bwMode="auto">
          <a:xfrm>
            <a:off x="0" y="0"/>
            <a:ext cx="1282700" cy="673100"/>
          </a:xfrm>
          <a:prstGeom prst="rect">
            <a:avLst/>
          </a:prstGeom>
          <a:noFill/>
          <a:ln w="9525">
            <a:noFill/>
            <a:miter lim="800000"/>
            <a:headEnd/>
            <a:tailEnd/>
          </a:ln>
        </p:spPr>
      </p:pic>
      <p:sp>
        <p:nvSpPr>
          <p:cNvPr id="8"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9" name="Content Placeholder 13"/>
          <p:cNvSpPr>
            <a:spLocks noGrp="1"/>
          </p:cNvSpPr>
          <p:nvPr>
            <p:ph sz="quarter" idx="16"/>
          </p:nvPr>
        </p:nvSpPr>
        <p:spPr>
          <a:xfrm>
            <a:off x="1160074" y="1676749"/>
            <a:ext cx="3289371" cy="44629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6" name="Foliennummernplatzhalter 5"/>
          <p:cNvSpPr>
            <a:spLocks noGrp="1"/>
          </p:cNvSpPr>
          <p:nvPr>
            <p:ph type="sldNum" sz="quarter" idx="17"/>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D186336-1A1D-4EF5-BD5D-E5EC3FE4237F}" type="slidenum">
              <a:rPr lang="de-DE"/>
              <a:pPr>
                <a:defRPr/>
              </a:pPr>
              <a:t>‹N°›</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ox">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srcRect/>
          <a:stretch>
            <a:fillRect/>
          </a:stretch>
        </p:blipFill>
        <p:spPr bwMode="auto">
          <a:xfrm>
            <a:off x="5060950" y="1795463"/>
            <a:ext cx="3162300" cy="2992437"/>
          </a:xfrm>
          <a:prstGeom prst="rect">
            <a:avLst/>
          </a:prstGeom>
          <a:noFill/>
          <a:ln w="9525">
            <a:noFill/>
            <a:miter lim="800000"/>
            <a:headEnd/>
            <a:tailEnd/>
          </a:ln>
        </p:spPr>
      </p:pic>
      <p:pic>
        <p:nvPicPr>
          <p:cNvPr id="5" name="Picture 2"/>
          <p:cNvPicPr>
            <a:picLocks noChangeAspect="1"/>
          </p:cNvPicPr>
          <p:nvPr userDrawn="1"/>
        </p:nvPicPr>
        <p:blipFill>
          <a:blip r:embed="rId3"/>
          <a:srcRect/>
          <a:stretch>
            <a:fillRect/>
          </a:stretch>
        </p:blipFill>
        <p:spPr bwMode="auto">
          <a:xfrm>
            <a:off x="5157788" y="1812925"/>
            <a:ext cx="381000" cy="952500"/>
          </a:xfrm>
          <a:prstGeom prst="rect">
            <a:avLst/>
          </a:prstGeom>
          <a:noFill/>
          <a:ln w="9525">
            <a:noFill/>
            <a:miter lim="800000"/>
            <a:headEnd/>
            <a:tailEnd/>
          </a:ln>
        </p:spPr>
      </p:pic>
      <p:pic>
        <p:nvPicPr>
          <p:cNvPr id="7" name="Picture 3"/>
          <p:cNvPicPr>
            <a:picLocks noChangeAspect="1"/>
          </p:cNvPicPr>
          <p:nvPr userDrawn="1"/>
        </p:nvPicPr>
        <p:blipFill>
          <a:blip r:embed="rId4"/>
          <a:srcRect/>
          <a:stretch>
            <a:fillRect/>
          </a:stretch>
        </p:blipFill>
        <p:spPr bwMode="auto">
          <a:xfrm>
            <a:off x="7729538" y="4275138"/>
            <a:ext cx="381000" cy="952500"/>
          </a:xfrm>
          <a:prstGeom prst="rect">
            <a:avLst/>
          </a:prstGeom>
          <a:noFill/>
          <a:ln w="9525">
            <a:noFill/>
            <a:miter lim="800000"/>
            <a:headEnd/>
            <a:tailEnd/>
          </a:ln>
        </p:spPr>
      </p:pic>
      <p:sp>
        <p:nvSpPr>
          <p:cNvPr id="6" name="Content Placeholder 13"/>
          <p:cNvSpPr>
            <a:spLocks noGrp="1"/>
          </p:cNvSpPr>
          <p:nvPr>
            <p:ph sz="quarter" idx="17"/>
          </p:nvPr>
        </p:nvSpPr>
        <p:spPr>
          <a:xfrm>
            <a:off x="5438466" y="2223516"/>
            <a:ext cx="2415541" cy="21656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8" name="Text Placeholder 7"/>
          <p:cNvSpPr>
            <a:spLocks noGrp="1"/>
          </p:cNvSpPr>
          <p:nvPr>
            <p:ph type="body" sz="quarter" idx="18"/>
          </p:nvPr>
        </p:nvSpPr>
        <p:spPr>
          <a:xfrm>
            <a:off x="1011238" y="1795463"/>
            <a:ext cx="3895975" cy="2322512"/>
          </a:xfrm>
          <a:prstGeom prst="rect">
            <a:avLst/>
          </a:prstGeom>
        </p:spPr>
        <p:txBody>
          <a:bodyPr vert="horz"/>
          <a:lstStyle>
            <a:lvl1pPr marL="0" indent="0">
              <a:buNone/>
              <a:defRPr baseline="0">
                <a:sym typeface="Wingdings"/>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s vertical + 2 texts">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srcRect/>
          <a:stretch>
            <a:fillRect/>
          </a:stretch>
        </p:blipFill>
        <p:spPr bwMode="auto">
          <a:xfrm>
            <a:off x="1588" y="6223000"/>
            <a:ext cx="4572000" cy="635000"/>
          </a:xfrm>
          <a:prstGeom prst="rect">
            <a:avLst/>
          </a:prstGeom>
          <a:noFill/>
          <a:ln w="9525">
            <a:noFill/>
            <a:miter lim="800000"/>
            <a:headEnd/>
            <a:tailEnd/>
          </a:ln>
        </p:spPr>
      </p:pic>
      <p:pic>
        <p:nvPicPr>
          <p:cNvPr id="8" name="Picture 2"/>
          <p:cNvPicPr>
            <a:picLocks noChangeAspect="1"/>
          </p:cNvPicPr>
          <p:nvPr userDrawn="1"/>
        </p:nvPicPr>
        <p:blipFill>
          <a:blip r:embed="rId3"/>
          <a:srcRect/>
          <a:stretch>
            <a:fillRect/>
          </a:stretch>
        </p:blipFill>
        <p:spPr bwMode="auto">
          <a:xfrm>
            <a:off x="0" y="0"/>
            <a:ext cx="1282700" cy="673100"/>
          </a:xfrm>
          <a:prstGeom prst="rect">
            <a:avLst/>
          </a:prstGeom>
          <a:noFill/>
          <a:ln w="9525">
            <a:noFill/>
            <a:miter lim="800000"/>
            <a:headEnd/>
            <a:tailEnd/>
          </a:ln>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13" name="Content Placeholder 13"/>
          <p:cNvSpPr>
            <a:spLocks noGrp="1"/>
          </p:cNvSpPr>
          <p:nvPr>
            <p:ph sz="quarter" idx="15"/>
          </p:nvPr>
        </p:nvSpPr>
        <p:spPr>
          <a:xfrm>
            <a:off x="3472116" y="1676749"/>
            <a:ext cx="4751315" cy="21148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5" name="Content Placeholder 13"/>
          <p:cNvSpPr>
            <a:spLocks noGrp="1"/>
          </p:cNvSpPr>
          <p:nvPr>
            <p:ph sz="quarter" idx="16"/>
          </p:nvPr>
        </p:nvSpPr>
        <p:spPr>
          <a:xfrm>
            <a:off x="1282700" y="1813790"/>
            <a:ext cx="1915301" cy="180422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7" name="Content Placeholder 13"/>
          <p:cNvSpPr>
            <a:spLocks noGrp="1"/>
          </p:cNvSpPr>
          <p:nvPr>
            <p:ph sz="quarter" idx="17"/>
          </p:nvPr>
        </p:nvSpPr>
        <p:spPr>
          <a:xfrm>
            <a:off x="3472116" y="3700240"/>
            <a:ext cx="4751315" cy="21148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8" name="Content Placeholder 13"/>
          <p:cNvSpPr>
            <a:spLocks noGrp="1"/>
          </p:cNvSpPr>
          <p:nvPr>
            <p:ph sz="quarter" idx="18"/>
          </p:nvPr>
        </p:nvSpPr>
        <p:spPr>
          <a:xfrm>
            <a:off x="1282700" y="3837281"/>
            <a:ext cx="1915301" cy="180422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9" name="Foliennummernplatzhalter 5"/>
          <p:cNvSpPr>
            <a:spLocks noGrp="1"/>
          </p:cNvSpPr>
          <p:nvPr>
            <p:ph type="sldNum" sz="quarter" idx="19"/>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D516ACC-4EB1-422E-9C0C-2E47324DF4ED}" type="slidenum">
              <a:rPr lang="de-DE"/>
              <a:pPr>
                <a:defRPr/>
              </a:pPr>
              <a:t>‹N°›</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srcRect/>
          <a:stretch>
            <a:fillRect/>
          </a:stretch>
        </p:blipFill>
        <p:spPr bwMode="auto">
          <a:xfrm>
            <a:off x="0" y="0"/>
            <a:ext cx="9144000" cy="2079625"/>
          </a:xfrm>
          <a:prstGeom prst="rect">
            <a:avLst/>
          </a:prstGeom>
          <a:noFill/>
          <a:ln w="9525">
            <a:noFill/>
            <a:miter lim="800000"/>
            <a:headEnd/>
            <a:tailEnd/>
          </a:ln>
        </p:spPr>
      </p:pic>
      <p:pic>
        <p:nvPicPr>
          <p:cNvPr id="6" name="Picture 2"/>
          <p:cNvPicPr>
            <a:picLocks noChangeAspect="1"/>
          </p:cNvPicPr>
          <p:nvPr userDrawn="1"/>
        </p:nvPicPr>
        <p:blipFill>
          <a:blip r:embed="rId3"/>
          <a:srcRect/>
          <a:stretch>
            <a:fillRect/>
          </a:stretch>
        </p:blipFill>
        <p:spPr bwMode="auto">
          <a:xfrm>
            <a:off x="6092825" y="3060700"/>
            <a:ext cx="44450" cy="2682875"/>
          </a:xfrm>
          <a:prstGeom prst="rect">
            <a:avLst/>
          </a:prstGeom>
          <a:noFill/>
          <a:ln w="9525">
            <a:noFill/>
            <a:miter lim="800000"/>
            <a:headEnd/>
            <a:tailEnd/>
          </a:ln>
        </p:spPr>
      </p:pic>
      <p:sp>
        <p:nvSpPr>
          <p:cNvPr id="4" name="Text Placeholder 3"/>
          <p:cNvSpPr>
            <a:spLocks noGrp="1"/>
          </p:cNvSpPr>
          <p:nvPr>
            <p:ph type="body" sz="quarter" idx="10"/>
          </p:nvPr>
        </p:nvSpPr>
        <p:spPr>
          <a:xfrm>
            <a:off x="6110604" y="3710087"/>
            <a:ext cx="2348246" cy="173519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accent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dirty="0" smtClean="0"/>
          </a:p>
        </p:txBody>
      </p:sp>
      <p:sp>
        <p:nvSpPr>
          <p:cNvPr id="7" name="Text Placeholder 6"/>
          <p:cNvSpPr>
            <a:spLocks noGrp="1"/>
          </p:cNvSpPr>
          <p:nvPr>
            <p:ph type="body" sz="quarter" idx="11"/>
          </p:nvPr>
        </p:nvSpPr>
        <p:spPr>
          <a:xfrm>
            <a:off x="1086591" y="3261250"/>
            <a:ext cx="4322600" cy="1590171"/>
          </a:xfrm>
          <a:prstGeom prst="rect">
            <a:avLst/>
          </a:prstGeom>
        </p:spPr>
        <p:txBody>
          <a:bodyPr vert="horz"/>
          <a:lstStyle>
            <a:lvl1pPr marL="0" indent="0">
              <a:buNone/>
              <a:defRPr sz="3100">
                <a:solidFill>
                  <a:schemeClr val="accent2"/>
                </a:solidFill>
              </a:defRPr>
            </a:lvl1pPr>
          </a:lstStyle>
          <a:p>
            <a:pPr lvl="0"/>
            <a:r>
              <a:rPr lang="en-US" smtClean="0"/>
              <a:t>Click to edit Master text styles</a:t>
            </a:r>
          </a:p>
        </p:txBody>
      </p:sp>
      <p:sp>
        <p:nvSpPr>
          <p:cNvPr id="9" name="Text Placeholder 3"/>
          <p:cNvSpPr>
            <a:spLocks noGrp="1"/>
          </p:cNvSpPr>
          <p:nvPr>
            <p:ph type="body" sz="quarter" idx="12"/>
          </p:nvPr>
        </p:nvSpPr>
        <p:spPr>
          <a:xfrm>
            <a:off x="6110604" y="5495823"/>
            <a:ext cx="2348246" cy="43369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accent1"/>
                </a:solidFill>
              </a:defRPr>
            </a:lvl1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srcRect/>
          <a:stretch>
            <a:fillRect/>
          </a:stretch>
        </p:blipFill>
        <p:spPr bwMode="auto">
          <a:xfrm>
            <a:off x="1588" y="6223000"/>
            <a:ext cx="4572000" cy="635000"/>
          </a:xfrm>
          <a:prstGeom prst="rect">
            <a:avLst/>
          </a:prstGeom>
          <a:noFill/>
          <a:ln w="9525">
            <a:noFill/>
            <a:miter lim="800000"/>
            <a:headEnd/>
            <a:tailEnd/>
          </a:ln>
        </p:spPr>
      </p:pic>
      <p:pic>
        <p:nvPicPr>
          <p:cNvPr id="5" name="Picture 2"/>
          <p:cNvPicPr>
            <a:picLocks noChangeAspect="1"/>
          </p:cNvPicPr>
          <p:nvPr userDrawn="1"/>
        </p:nvPicPr>
        <p:blipFill>
          <a:blip r:embed="rId3"/>
          <a:srcRect/>
          <a:stretch>
            <a:fillRect/>
          </a:stretch>
        </p:blipFill>
        <p:spPr bwMode="auto">
          <a:xfrm>
            <a:off x="0" y="0"/>
            <a:ext cx="1282700" cy="673100"/>
          </a:xfrm>
          <a:prstGeom prst="rect">
            <a:avLst/>
          </a:prstGeom>
          <a:noFill/>
          <a:ln w="9525">
            <a:noFill/>
            <a:miter lim="800000"/>
            <a:headEnd/>
            <a:tailEnd/>
          </a:ln>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7" name="Text Placeholder 6"/>
          <p:cNvSpPr>
            <a:spLocks noGrp="1"/>
          </p:cNvSpPr>
          <p:nvPr>
            <p:ph type="body" sz="quarter" idx="14"/>
          </p:nvPr>
        </p:nvSpPr>
        <p:spPr>
          <a:xfrm>
            <a:off x="1160073" y="1676748"/>
            <a:ext cx="7063357" cy="4438429"/>
          </a:xfrm>
          <a:prstGeom prst="rect">
            <a:avLst/>
          </a:prstGeom>
        </p:spPr>
        <p:txBody>
          <a:bodyPr vert="horz"/>
          <a:lstStyle>
            <a:lvl1pPr marL="342900" indent="-342900">
              <a:buFont typeface="Arial"/>
              <a:buChar char="•"/>
              <a:defRPr sz="3400">
                <a:solidFill>
                  <a:schemeClr val="accent2"/>
                </a:solidFill>
              </a:defRPr>
            </a:lvl1pPr>
            <a:lvl2pPr marL="742950" indent="-285750">
              <a:buFont typeface="Arial"/>
              <a:buChar char="•"/>
              <a:defRPr sz="3400">
                <a:solidFill>
                  <a:schemeClr val="accent2"/>
                </a:solidFill>
              </a:defRPr>
            </a:lvl2pPr>
            <a:lvl3pPr marL="1143000" indent="-228600">
              <a:buFont typeface="Arial"/>
              <a:buChar char="•"/>
              <a:defRPr sz="3400">
                <a:solidFill>
                  <a:schemeClr val="accent2"/>
                </a:solidFill>
              </a:defRPr>
            </a:lvl3pPr>
            <a:lvl4pPr marL="1600200" indent="-228600">
              <a:buFont typeface="Arial"/>
              <a:buChar char="•"/>
              <a:defRPr sz="3400">
                <a:solidFill>
                  <a:schemeClr val="accent2"/>
                </a:solidFill>
              </a:defRPr>
            </a:lvl4pPr>
            <a:lvl5pPr marL="2057400" indent="-228600">
              <a:buFont typeface="Arial"/>
              <a:buChar char="•"/>
              <a:defRPr sz="3400">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liennummernplatzhalter 5"/>
          <p:cNvSpPr>
            <a:spLocks noGrp="1"/>
          </p:cNvSpPr>
          <p:nvPr>
            <p:ph type="sldNum" sz="quarter" idx="15"/>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53C195C-3176-4CC1-B9E0-102EB96B9EAD}" type="slidenum">
              <a:rPr lang="de-DE"/>
              <a:pPr>
                <a:defRPr/>
              </a:pPr>
              <a:t>‹N°›</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XL image/tex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srcRect/>
          <a:stretch>
            <a:fillRect/>
          </a:stretch>
        </p:blipFill>
        <p:spPr bwMode="auto">
          <a:xfrm>
            <a:off x="0" y="0"/>
            <a:ext cx="1282700" cy="673100"/>
          </a:xfrm>
          <a:prstGeom prst="rect">
            <a:avLst/>
          </a:prstGeom>
          <a:noFill/>
          <a:ln w="9525">
            <a:noFill/>
            <a:miter lim="800000"/>
            <a:headEnd/>
            <a:tailEnd/>
          </a:ln>
        </p:spPr>
      </p:pic>
      <p:grpSp>
        <p:nvGrpSpPr>
          <p:cNvPr id="6" name="Group 4"/>
          <p:cNvGrpSpPr>
            <a:grpSpLocks/>
          </p:cNvGrpSpPr>
          <p:nvPr userDrawn="1"/>
        </p:nvGrpSpPr>
        <p:grpSpPr bwMode="auto">
          <a:xfrm>
            <a:off x="2676525" y="-53975"/>
            <a:ext cx="5019675" cy="1196975"/>
            <a:chOff x="1104" y="99"/>
            <a:chExt cx="3162" cy="754"/>
          </a:xfrm>
        </p:grpSpPr>
        <p:pic>
          <p:nvPicPr>
            <p:cNvPr id="7" name="Picture 0" descr="Picture 6.png"/>
            <p:cNvPicPr>
              <a:picLocks noChangeAspect="1" noChangeArrowheads="1"/>
            </p:cNvPicPr>
            <p:nvPr/>
          </p:nvPicPr>
          <p:blipFill>
            <a:blip r:embed="rId3"/>
            <a:srcRect/>
            <a:stretch>
              <a:fillRect/>
            </a:stretch>
          </p:blipFill>
          <p:spPr bwMode="auto">
            <a:xfrm>
              <a:off x="1104" y="161"/>
              <a:ext cx="3069" cy="692"/>
            </a:xfrm>
            <a:prstGeom prst="rect">
              <a:avLst/>
            </a:prstGeom>
            <a:noFill/>
            <a:ln w="9525">
              <a:noFill/>
              <a:miter lim="800000"/>
              <a:headEnd/>
              <a:tailEnd/>
            </a:ln>
          </p:spPr>
        </p:pic>
        <p:sp>
          <p:nvSpPr>
            <p:cNvPr id="8" name="Text Box 6"/>
            <p:cNvSpPr txBox="1">
              <a:spLocks noChangeArrowheads="1"/>
            </p:cNvSpPr>
            <p:nvPr/>
          </p:nvSpPr>
          <p:spPr bwMode="auto">
            <a:xfrm>
              <a:off x="2994" y="99"/>
              <a:ext cx="1272" cy="192"/>
            </a:xfrm>
            <a:prstGeom prst="rect">
              <a:avLst/>
            </a:prstGeom>
            <a:noFill/>
            <a:ln w="9525">
              <a:noFill/>
              <a:miter lim="800000"/>
              <a:headEnd/>
              <a:tailEnd/>
            </a:ln>
            <a:effectLst/>
          </p:spPr>
          <p:txBody>
            <a:bodyPr>
              <a:spAutoFit/>
            </a:bodyPr>
            <a:lstStyle/>
            <a:p>
              <a:pPr>
                <a:spcBef>
                  <a:spcPct val="50000"/>
                </a:spcBef>
                <a:defRPr/>
              </a:pPr>
              <a:r>
                <a:rPr lang="fr-FR" sz="1400" b="1">
                  <a:solidFill>
                    <a:srgbClr val="0070C0"/>
                  </a:solidFill>
                </a:rPr>
                <a:t>TD-1002</a:t>
              </a:r>
            </a:p>
          </p:txBody>
        </p:sp>
      </p:grpSp>
      <p:sp>
        <p:nvSpPr>
          <p:cNvPr id="16" name="Content Placeholder 15"/>
          <p:cNvSpPr>
            <a:spLocks noGrp="1"/>
          </p:cNvSpPr>
          <p:nvPr>
            <p:ph sz="quarter" idx="13"/>
          </p:nvPr>
        </p:nvSpPr>
        <p:spPr>
          <a:xfrm>
            <a:off x="1671782" y="154151"/>
            <a:ext cx="6741968" cy="677699"/>
          </a:xfrm>
          <a:prstGeom prst="rect">
            <a:avLst/>
          </a:prstGeom>
        </p:spPr>
        <p:txBody>
          <a:bodyPr vert="horz"/>
          <a:lstStyle>
            <a:lvl1pPr marL="0" indent="0" algn="r">
              <a:buNone/>
              <a:defRPr sz="3800" b="1" i="0">
                <a:solidFill>
                  <a:schemeClr val="accent2"/>
                </a:solidFill>
              </a:defRPr>
            </a:lvl1pPr>
          </a:lstStyle>
          <a:p>
            <a:pPr lvl="0"/>
            <a:r>
              <a:rPr lang="en-US" smtClean="0"/>
              <a:t>Click to edit Master text styles</a:t>
            </a:r>
          </a:p>
        </p:txBody>
      </p:sp>
      <p:sp>
        <p:nvSpPr>
          <p:cNvPr id="5" name="Content Placeholder 4"/>
          <p:cNvSpPr>
            <a:spLocks noGrp="1"/>
          </p:cNvSpPr>
          <p:nvPr>
            <p:ph sz="quarter" idx="14"/>
          </p:nvPr>
        </p:nvSpPr>
        <p:spPr>
          <a:xfrm>
            <a:off x="757238" y="831850"/>
            <a:ext cx="7656512" cy="5511800"/>
          </a:xfrm>
          <a:prstGeom prst="rect">
            <a:avLst/>
          </a:prstGeom>
        </p:spPr>
        <p:txBody>
          <a:bodyPr/>
          <a:lstStyle>
            <a:lvl1pPr marL="0" indent="0">
              <a:buFontTx/>
              <a:buNone/>
              <a:defRPr sz="3200">
                <a:solidFill>
                  <a:schemeClr val="accent2"/>
                </a:solidFill>
              </a:defRPr>
            </a:lvl1pPr>
          </a:lstStyle>
          <a:p>
            <a:pPr lvl="0"/>
            <a:r>
              <a:rPr lang="en-US" smtClean="0"/>
              <a:t>Click to edit Master text styles</a:t>
            </a:r>
          </a:p>
        </p:txBody>
      </p:sp>
      <p:sp>
        <p:nvSpPr>
          <p:cNvPr id="9" name="Foliennummernplatzhalter 5"/>
          <p:cNvSpPr>
            <a:spLocks noGrp="1"/>
          </p:cNvSpPr>
          <p:nvPr>
            <p:ph type="sldNum" sz="quarter" idx="15"/>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987DF0C-3ADD-4F08-ADA5-F959194FCEC5}" type="slidenum">
              <a:rPr lang="de-DE"/>
              <a:pPr>
                <a:defRPr/>
              </a:pPr>
              <a:t>‹N°›</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dy-made table">
    <p:spTree>
      <p:nvGrpSpPr>
        <p:cNvPr id="1" name=""/>
        <p:cNvGrpSpPr/>
        <p:nvPr/>
      </p:nvGrpSpPr>
      <p:grpSpPr>
        <a:xfrm>
          <a:off x="0" y="0"/>
          <a:ext cx="0" cy="0"/>
          <a:chOff x="0" y="0"/>
          <a:chExt cx="0" cy="0"/>
        </a:xfrm>
      </p:grpSpPr>
      <p:graphicFrame>
        <p:nvGraphicFramePr>
          <p:cNvPr id="3" name="Table Placeholder 5"/>
          <p:cNvGraphicFramePr>
            <a:graphicFrameLocks/>
          </p:cNvGraphicFramePr>
          <p:nvPr/>
        </p:nvGraphicFramePr>
        <p:xfrm>
          <a:off x="1282700" y="1676400"/>
          <a:ext cx="6940550" cy="4267200"/>
        </p:xfrm>
        <a:graphic>
          <a:graphicData uri="http://schemas.openxmlformats.org/drawingml/2006/table">
            <a:tbl>
              <a:tblPr firstRow="1" bandRow="1">
                <a:tableStyleId>{2D5ABB26-0587-4C30-8999-92F81FD0307C}</a:tableStyleId>
              </a:tblPr>
              <a:tblGrid>
                <a:gridCol w="4992264"/>
                <a:gridCol w="1948286"/>
              </a:tblGrid>
              <a:tr h="516169">
                <a:tc>
                  <a:txBody>
                    <a:bodyPr/>
                    <a:lstStyle/>
                    <a:p>
                      <a:r>
                        <a:rPr lang="en-US" sz="3400" dirty="0" smtClean="0">
                          <a:solidFill>
                            <a:schemeClr val="bg1"/>
                          </a:solidFill>
                        </a:rPr>
                        <a:t>Text</a:t>
                      </a:r>
                      <a:endParaRPr lang="en-US" sz="3400" dirty="0">
                        <a:solidFill>
                          <a:schemeClr val="bg1"/>
                        </a:solidFill>
                      </a:endParaRPr>
                    </a:p>
                  </a:txBody>
                  <a:tcPr marL="91438" marR="91438">
                    <a:solidFill>
                      <a:schemeClr val="accent2"/>
                    </a:solidFill>
                  </a:tcPr>
                </a:tc>
                <a:tc>
                  <a:txBody>
                    <a:bodyPr/>
                    <a:lstStyle/>
                    <a:p>
                      <a:pPr algn="r"/>
                      <a:r>
                        <a:rPr lang="en-US" sz="3400" dirty="0" smtClean="0">
                          <a:solidFill>
                            <a:schemeClr val="bg1"/>
                          </a:solidFill>
                        </a:rPr>
                        <a:t>% of XY</a:t>
                      </a:r>
                      <a:endParaRPr lang="en-US" sz="3400" dirty="0">
                        <a:solidFill>
                          <a:schemeClr val="bg1"/>
                        </a:solidFill>
                      </a:endParaRPr>
                    </a:p>
                  </a:txBody>
                  <a:tcPr marL="91438" marR="91438">
                    <a:solidFill>
                      <a:schemeClr val="accent2"/>
                    </a:solidFill>
                  </a:tcPr>
                </a:tc>
              </a:tr>
              <a:tr h="516169">
                <a:tc>
                  <a:txBody>
                    <a:bodyPr/>
                    <a:lstStyle/>
                    <a:p>
                      <a:r>
                        <a:rPr lang="en-US" sz="3400" dirty="0" smtClean="0">
                          <a:solidFill>
                            <a:schemeClr val="accent2"/>
                          </a:solidFill>
                        </a:rPr>
                        <a:t>Line</a:t>
                      </a:r>
                      <a:r>
                        <a:rPr lang="en-US" sz="3400" baseline="0" dirty="0" smtClean="0">
                          <a:solidFill>
                            <a:schemeClr val="accent2"/>
                          </a:solidFill>
                        </a:rPr>
                        <a:t> 1</a:t>
                      </a:r>
                      <a:endParaRPr lang="en-US" sz="3400" dirty="0">
                        <a:solidFill>
                          <a:schemeClr val="accent2"/>
                        </a:solidFill>
                      </a:endParaRPr>
                    </a:p>
                  </a:txBody>
                  <a:tcPr marL="91438" marR="91438"/>
                </a:tc>
                <a:tc>
                  <a:txBody>
                    <a:bodyPr/>
                    <a:lstStyle/>
                    <a:p>
                      <a:pPr algn="r"/>
                      <a:r>
                        <a:rPr lang="en-US" sz="3400" dirty="0" smtClean="0">
                          <a:solidFill>
                            <a:schemeClr val="accent2"/>
                          </a:solidFill>
                        </a:rPr>
                        <a:t>20</a:t>
                      </a:r>
                      <a:endParaRPr lang="en-US" sz="3400" dirty="0">
                        <a:solidFill>
                          <a:schemeClr val="accent2"/>
                        </a:solidFill>
                      </a:endParaRPr>
                    </a:p>
                  </a:txBody>
                  <a:tcPr marL="91438" marR="91438"/>
                </a:tc>
              </a:tr>
              <a:tr h="516169">
                <a:tc>
                  <a:txBody>
                    <a:bodyPr/>
                    <a:lstStyle/>
                    <a:p>
                      <a:r>
                        <a:rPr lang="en-US" sz="3400" dirty="0" smtClean="0">
                          <a:solidFill>
                            <a:schemeClr val="accent2"/>
                          </a:solidFill>
                        </a:rPr>
                        <a:t>Line 2</a:t>
                      </a:r>
                    </a:p>
                  </a:txBody>
                  <a:tcPr marL="91438" marR="91438">
                    <a:solidFill>
                      <a:schemeClr val="accent4"/>
                    </a:solidFill>
                  </a:tcPr>
                </a:tc>
                <a:tc>
                  <a:txBody>
                    <a:bodyPr/>
                    <a:lstStyle/>
                    <a:p>
                      <a:pPr algn="r"/>
                      <a:r>
                        <a:rPr lang="en-US" sz="3400" dirty="0" smtClean="0">
                          <a:solidFill>
                            <a:schemeClr val="accent2"/>
                          </a:solidFill>
                        </a:rPr>
                        <a:t>2</a:t>
                      </a:r>
                      <a:endParaRPr lang="en-US" sz="3400" dirty="0">
                        <a:solidFill>
                          <a:schemeClr val="accent2"/>
                        </a:solidFill>
                      </a:endParaRPr>
                    </a:p>
                  </a:txBody>
                  <a:tcPr marL="91438" marR="91438">
                    <a:solidFill>
                      <a:schemeClr val="accent4"/>
                    </a:solidFill>
                  </a:tcPr>
                </a:tc>
              </a:tr>
              <a:tr h="516169">
                <a:tc>
                  <a:txBody>
                    <a:bodyPr/>
                    <a:lstStyle/>
                    <a:p>
                      <a:r>
                        <a:rPr lang="en-US" sz="3400" dirty="0" smtClean="0">
                          <a:solidFill>
                            <a:schemeClr val="accent2"/>
                          </a:solidFill>
                        </a:rPr>
                        <a:t>Line 3</a:t>
                      </a:r>
                      <a:endParaRPr lang="en-US" sz="3400" dirty="0">
                        <a:solidFill>
                          <a:schemeClr val="accent2"/>
                        </a:solidFill>
                      </a:endParaRPr>
                    </a:p>
                  </a:txBody>
                  <a:tcPr marL="91438" marR="91438"/>
                </a:tc>
                <a:tc>
                  <a:txBody>
                    <a:bodyPr/>
                    <a:lstStyle/>
                    <a:p>
                      <a:pPr algn="r"/>
                      <a:r>
                        <a:rPr lang="en-US" sz="3400" dirty="0" smtClean="0">
                          <a:solidFill>
                            <a:schemeClr val="accent2"/>
                          </a:solidFill>
                        </a:rPr>
                        <a:t>33</a:t>
                      </a:r>
                      <a:endParaRPr lang="en-US" sz="3400" dirty="0">
                        <a:solidFill>
                          <a:schemeClr val="accent2"/>
                        </a:solidFill>
                      </a:endParaRPr>
                    </a:p>
                  </a:txBody>
                  <a:tcPr marL="91438" marR="91438"/>
                </a:tc>
              </a:tr>
              <a:tr h="516169">
                <a:tc>
                  <a:txBody>
                    <a:bodyPr/>
                    <a:lstStyle/>
                    <a:p>
                      <a:r>
                        <a:rPr lang="en-US" sz="3400" dirty="0" smtClean="0">
                          <a:solidFill>
                            <a:schemeClr val="accent2"/>
                          </a:solidFill>
                        </a:rPr>
                        <a:t>Line 4</a:t>
                      </a:r>
                      <a:endParaRPr lang="en-US" sz="3400" dirty="0">
                        <a:solidFill>
                          <a:schemeClr val="accent2"/>
                        </a:solidFill>
                      </a:endParaRPr>
                    </a:p>
                  </a:txBody>
                  <a:tcPr marL="91438" marR="91438">
                    <a:solidFill>
                      <a:schemeClr val="accent4"/>
                    </a:solidFill>
                  </a:tcPr>
                </a:tc>
                <a:tc>
                  <a:txBody>
                    <a:bodyPr/>
                    <a:lstStyle/>
                    <a:p>
                      <a:pPr algn="r"/>
                      <a:r>
                        <a:rPr lang="en-US" sz="3400" dirty="0" smtClean="0">
                          <a:solidFill>
                            <a:schemeClr val="accent2"/>
                          </a:solidFill>
                        </a:rPr>
                        <a:t>83</a:t>
                      </a:r>
                      <a:endParaRPr lang="en-US" sz="3400" dirty="0">
                        <a:solidFill>
                          <a:schemeClr val="accent2"/>
                        </a:solidFill>
                      </a:endParaRPr>
                    </a:p>
                  </a:txBody>
                  <a:tcPr marL="91438" marR="91438">
                    <a:solidFill>
                      <a:schemeClr val="accent4"/>
                    </a:solidFill>
                  </a:tcPr>
                </a:tc>
              </a:tr>
              <a:tr h="516169">
                <a:tc>
                  <a:txBody>
                    <a:bodyPr/>
                    <a:lstStyle/>
                    <a:p>
                      <a:r>
                        <a:rPr lang="en-US" sz="3400" dirty="0" smtClean="0">
                          <a:solidFill>
                            <a:schemeClr val="accent2"/>
                          </a:solidFill>
                        </a:rPr>
                        <a:t>Line 5</a:t>
                      </a:r>
                      <a:endParaRPr lang="en-US" sz="3400" dirty="0">
                        <a:solidFill>
                          <a:schemeClr val="accent2"/>
                        </a:solidFill>
                      </a:endParaRPr>
                    </a:p>
                  </a:txBody>
                  <a:tcPr marL="91438" marR="91438"/>
                </a:tc>
                <a:tc>
                  <a:txBody>
                    <a:bodyPr/>
                    <a:lstStyle/>
                    <a:p>
                      <a:pPr algn="r"/>
                      <a:r>
                        <a:rPr lang="en-US" sz="3400" dirty="0" smtClean="0">
                          <a:solidFill>
                            <a:schemeClr val="accent2"/>
                          </a:solidFill>
                        </a:rPr>
                        <a:t>12</a:t>
                      </a:r>
                      <a:endParaRPr lang="en-US" sz="3400" dirty="0">
                        <a:solidFill>
                          <a:schemeClr val="accent2"/>
                        </a:solidFill>
                      </a:endParaRPr>
                    </a:p>
                  </a:txBody>
                  <a:tcPr marL="91438" marR="91438"/>
                </a:tc>
              </a:tr>
              <a:tr h="516169">
                <a:tc>
                  <a:txBody>
                    <a:bodyPr/>
                    <a:lstStyle/>
                    <a:p>
                      <a:r>
                        <a:rPr lang="en-US" sz="3400" dirty="0" smtClean="0">
                          <a:solidFill>
                            <a:schemeClr val="accent2"/>
                          </a:solidFill>
                        </a:rPr>
                        <a:t>Line 6</a:t>
                      </a:r>
                      <a:endParaRPr lang="en-US" sz="3400" dirty="0">
                        <a:solidFill>
                          <a:schemeClr val="accent2"/>
                        </a:solidFill>
                      </a:endParaRPr>
                    </a:p>
                  </a:txBody>
                  <a:tcPr marL="91438" marR="91438">
                    <a:solidFill>
                      <a:schemeClr val="accent4"/>
                    </a:solidFill>
                  </a:tcPr>
                </a:tc>
                <a:tc>
                  <a:txBody>
                    <a:bodyPr/>
                    <a:lstStyle/>
                    <a:p>
                      <a:pPr algn="r"/>
                      <a:r>
                        <a:rPr lang="en-US" sz="3400" dirty="0" smtClean="0">
                          <a:solidFill>
                            <a:schemeClr val="accent2"/>
                          </a:solidFill>
                        </a:rPr>
                        <a:t>7</a:t>
                      </a:r>
                      <a:endParaRPr lang="en-US" sz="3400" dirty="0">
                        <a:solidFill>
                          <a:schemeClr val="accent2"/>
                        </a:solidFill>
                      </a:endParaRPr>
                    </a:p>
                  </a:txBody>
                  <a:tcPr marL="91438" marR="91438">
                    <a:solidFill>
                      <a:schemeClr val="accent4"/>
                    </a:solidFill>
                  </a:tcPr>
                </a:tc>
              </a:tr>
            </a:tbl>
          </a:graphicData>
        </a:graphic>
      </p:graphicFrame>
      <p:sp>
        <p:nvSpPr>
          <p:cNvPr id="5" name="Content Placeholder 4"/>
          <p:cNvSpPr>
            <a:spLocks noGrp="1"/>
          </p:cNvSpPr>
          <p:nvPr>
            <p:ph sz="quarter" idx="10"/>
          </p:nvPr>
        </p:nvSpPr>
        <p:spPr>
          <a:xfrm>
            <a:off x="1282700" y="344488"/>
            <a:ext cx="6940550" cy="949325"/>
          </a:xfrm>
          <a:prstGeom prst="rect">
            <a:avLst/>
          </a:prstGeom>
        </p:spPr>
        <p:txBody>
          <a:bodyPr vert="horz"/>
          <a:lstStyle>
            <a:lvl1pPr marL="0" indent="0" algn="ctr">
              <a:buNone/>
              <a:defRPr baseline="0"/>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ic + text">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srcRect/>
          <a:stretch>
            <a:fillRect/>
          </a:stretch>
        </p:blipFill>
        <p:spPr bwMode="auto">
          <a:xfrm>
            <a:off x="1588" y="6223000"/>
            <a:ext cx="4572000" cy="635000"/>
          </a:xfrm>
          <a:prstGeom prst="rect">
            <a:avLst/>
          </a:prstGeom>
          <a:noFill/>
          <a:ln w="9525">
            <a:noFill/>
            <a:miter lim="800000"/>
            <a:headEnd/>
            <a:tailEnd/>
          </a:ln>
        </p:spPr>
      </p:pic>
      <p:pic>
        <p:nvPicPr>
          <p:cNvPr id="7" name="Picture 2"/>
          <p:cNvPicPr>
            <a:picLocks noChangeAspect="1"/>
          </p:cNvPicPr>
          <p:nvPr userDrawn="1"/>
        </p:nvPicPr>
        <p:blipFill>
          <a:blip r:embed="rId3"/>
          <a:srcRect/>
          <a:stretch>
            <a:fillRect/>
          </a:stretch>
        </p:blipFill>
        <p:spPr bwMode="auto">
          <a:xfrm>
            <a:off x="0" y="0"/>
            <a:ext cx="1282700" cy="673100"/>
          </a:xfrm>
          <a:prstGeom prst="rect">
            <a:avLst/>
          </a:prstGeom>
          <a:noFill/>
          <a:ln w="9525">
            <a:noFill/>
            <a:miter lim="800000"/>
            <a:headEnd/>
            <a:tailEnd/>
          </a:ln>
        </p:spPr>
      </p:pic>
      <p:sp>
        <p:nvSpPr>
          <p:cNvPr id="14" name="Content Placeholder 13"/>
          <p:cNvSpPr>
            <a:spLocks noGrp="1"/>
          </p:cNvSpPr>
          <p:nvPr>
            <p:ph sz="quarter" idx="12"/>
          </p:nvPr>
        </p:nvSpPr>
        <p:spPr>
          <a:xfrm>
            <a:off x="1160074" y="4266693"/>
            <a:ext cx="7063357" cy="187296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3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13" name="Content Placeholder 13"/>
          <p:cNvSpPr>
            <a:spLocks noGrp="1"/>
          </p:cNvSpPr>
          <p:nvPr>
            <p:ph sz="quarter" idx="15"/>
          </p:nvPr>
        </p:nvSpPr>
        <p:spPr>
          <a:xfrm>
            <a:off x="4943197" y="1676749"/>
            <a:ext cx="3280234" cy="258994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5" name="Content Placeholder 13"/>
          <p:cNvSpPr>
            <a:spLocks noGrp="1"/>
          </p:cNvSpPr>
          <p:nvPr>
            <p:ph sz="quarter" idx="16"/>
          </p:nvPr>
        </p:nvSpPr>
        <p:spPr>
          <a:xfrm>
            <a:off x="1282700" y="1813789"/>
            <a:ext cx="3157608"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8" name="Foliennummernplatzhalter 5"/>
          <p:cNvSpPr>
            <a:spLocks noGrp="1"/>
          </p:cNvSpPr>
          <p:nvPr>
            <p:ph type="sldNum" sz="quarter" idx="17"/>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30C3E7D-92D0-49E3-8A9A-EE16AEE77220}" type="slidenum">
              <a:rPr lang="de-DE"/>
              <a:pPr>
                <a:defRPr/>
              </a:pPr>
              <a:t>‹N°›</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ic, 1 caption, 1 text">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srcRect/>
          <a:stretch>
            <a:fillRect/>
          </a:stretch>
        </p:blipFill>
        <p:spPr bwMode="auto">
          <a:xfrm>
            <a:off x="1588" y="6223000"/>
            <a:ext cx="4572000" cy="635000"/>
          </a:xfrm>
          <a:prstGeom prst="rect">
            <a:avLst/>
          </a:prstGeom>
          <a:noFill/>
          <a:ln w="9525">
            <a:noFill/>
            <a:miter lim="800000"/>
            <a:headEnd/>
            <a:tailEnd/>
          </a:ln>
        </p:spPr>
      </p:pic>
      <p:pic>
        <p:nvPicPr>
          <p:cNvPr id="7" name="Picture 2"/>
          <p:cNvPicPr>
            <a:picLocks noChangeAspect="1"/>
          </p:cNvPicPr>
          <p:nvPr userDrawn="1"/>
        </p:nvPicPr>
        <p:blipFill>
          <a:blip r:embed="rId3"/>
          <a:srcRect/>
          <a:stretch>
            <a:fillRect/>
          </a:stretch>
        </p:blipFill>
        <p:spPr bwMode="auto">
          <a:xfrm>
            <a:off x="0" y="0"/>
            <a:ext cx="1282700" cy="673100"/>
          </a:xfrm>
          <a:prstGeom prst="rect">
            <a:avLst/>
          </a:prstGeom>
          <a:noFill/>
          <a:ln w="9525">
            <a:noFill/>
            <a:miter lim="800000"/>
            <a:headEnd/>
            <a:tailEnd/>
          </a:ln>
        </p:spPr>
      </p:pic>
      <p:sp>
        <p:nvSpPr>
          <p:cNvPr id="14"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15" name="Content Placeholder 13"/>
          <p:cNvSpPr>
            <a:spLocks noGrp="1"/>
          </p:cNvSpPr>
          <p:nvPr>
            <p:ph sz="quarter" idx="15"/>
          </p:nvPr>
        </p:nvSpPr>
        <p:spPr>
          <a:xfrm>
            <a:off x="4943197" y="1676749"/>
            <a:ext cx="3280234" cy="258994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6" name="Content Placeholder 13"/>
          <p:cNvSpPr>
            <a:spLocks noGrp="1"/>
          </p:cNvSpPr>
          <p:nvPr>
            <p:ph sz="quarter" idx="16"/>
          </p:nvPr>
        </p:nvSpPr>
        <p:spPr>
          <a:xfrm>
            <a:off x="1282700" y="1813789"/>
            <a:ext cx="3157608"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8" name="Content Placeholder 13"/>
          <p:cNvSpPr>
            <a:spLocks noGrp="1"/>
          </p:cNvSpPr>
          <p:nvPr>
            <p:ph sz="quarter" idx="17"/>
          </p:nvPr>
        </p:nvSpPr>
        <p:spPr>
          <a:xfrm>
            <a:off x="1282699" y="4280623"/>
            <a:ext cx="6940731" cy="1785937"/>
          </a:xfrm>
          <a:prstGeom prst="rect">
            <a:avLst/>
          </a:prstGeom>
          <a:solidFill>
            <a:schemeClr val="accent4"/>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8" name="Foliennummernplatzhalter 5"/>
          <p:cNvSpPr>
            <a:spLocks noGrp="1"/>
          </p:cNvSpPr>
          <p:nvPr>
            <p:ph type="sldNum" sz="quarter" idx="18"/>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265B7D6-2ACB-413D-9FA3-953E6F3DA6FC}" type="slidenum">
              <a:rPr lang="de-DE"/>
              <a:pPr>
                <a:defRPr/>
              </a:pPr>
              <a:t>‹N°›</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ured text boxes">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srcRect/>
          <a:stretch>
            <a:fillRect/>
          </a:stretch>
        </p:blipFill>
        <p:spPr bwMode="auto">
          <a:xfrm>
            <a:off x="1588" y="6223000"/>
            <a:ext cx="4572000" cy="635000"/>
          </a:xfrm>
          <a:prstGeom prst="rect">
            <a:avLst/>
          </a:prstGeom>
          <a:noFill/>
          <a:ln w="9525">
            <a:noFill/>
            <a:miter lim="800000"/>
            <a:headEnd/>
            <a:tailEnd/>
          </a:ln>
        </p:spPr>
      </p:pic>
      <p:pic>
        <p:nvPicPr>
          <p:cNvPr id="7" name="Picture 2"/>
          <p:cNvPicPr>
            <a:picLocks noChangeAspect="1"/>
          </p:cNvPicPr>
          <p:nvPr userDrawn="1"/>
        </p:nvPicPr>
        <p:blipFill>
          <a:blip r:embed="rId3"/>
          <a:srcRect/>
          <a:stretch>
            <a:fillRect/>
          </a:stretch>
        </p:blipFill>
        <p:spPr bwMode="auto">
          <a:xfrm>
            <a:off x="0" y="0"/>
            <a:ext cx="1282700" cy="673100"/>
          </a:xfrm>
          <a:prstGeom prst="rect">
            <a:avLst/>
          </a:prstGeom>
          <a:noFill/>
          <a:ln w="9525">
            <a:noFill/>
            <a:miter lim="800000"/>
            <a:headEnd/>
            <a:tailEnd/>
          </a:ln>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5" name="Text Placeholder 4"/>
          <p:cNvSpPr>
            <a:spLocks noGrp="1"/>
          </p:cNvSpPr>
          <p:nvPr>
            <p:ph type="body" sz="quarter" idx="14"/>
          </p:nvPr>
        </p:nvSpPr>
        <p:spPr>
          <a:xfrm>
            <a:off x="1269611" y="1809449"/>
            <a:ext cx="6953820" cy="1080000"/>
          </a:xfrm>
          <a:prstGeom prst="rect">
            <a:avLst/>
          </a:prstGeom>
          <a:solidFill>
            <a:srgbClr val="DBDADC"/>
          </a:solidFill>
        </p:spPr>
        <p:txBody>
          <a:bodyPr vert="horz"/>
          <a:lstStyle>
            <a:lvl1pPr marL="0" indent="0">
              <a:buNone/>
              <a:defRPr sz="2400">
                <a:solidFill>
                  <a:schemeClr val="accent2"/>
                </a:solidFill>
              </a:defRPr>
            </a:lvl1pPr>
          </a:lstStyle>
          <a:p>
            <a:pPr lvl="0"/>
            <a:r>
              <a:rPr lang="en-US" smtClean="0"/>
              <a:t>Click to edit Master text styles</a:t>
            </a:r>
          </a:p>
        </p:txBody>
      </p:sp>
      <p:sp>
        <p:nvSpPr>
          <p:cNvPr id="12" name="Text Placeholder 4"/>
          <p:cNvSpPr>
            <a:spLocks noGrp="1"/>
          </p:cNvSpPr>
          <p:nvPr>
            <p:ph type="body" sz="quarter" idx="15"/>
          </p:nvPr>
        </p:nvSpPr>
        <p:spPr>
          <a:xfrm>
            <a:off x="1269611" y="3165638"/>
            <a:ext cx="6953820" cy="1080000"/>
          </a:xfrm>
          <a:prstGeom prst="rect">
            <a:avLst/>
          </a:prstGeom>
          <a:solidFill>
            <a:srgbClr val="D5E5EF"/>
          </a:solidFill>
        </p:spPr>
        <p:txBody>
          <a:bodyPr vert="horz"/>
          <a:lstStyle>
            <a:lvl1pPr marL="0" indent="0">
              <a:buNone/>
              <a:defRPr sz="2400">
                <a:solidFill>
                  <a:schemeClr val="accent2"/>
                </a:solidFill>
              </a:defRPr>
            </a:lvl1pPr>
          </a:lstStyle>
          <a:p>
            <a:pPr lvl="0"/>
            <a:r>
              <a:rPr lang="en-US" smtClean="0"/>
              <a:t>Click to edit Master text styles</a:t>
            </a:r>
          </a:p>
        </p:txBody>
      </p:sp>
      <p:sp>
        <p:nvSpPr>
          <p:cNvPr id="13" name="Text Placeholder 4"/>
          <p:cNvSpPr>
            <a:spLocks noGrp="1"/>
          </p:cNvSpPr>
          <p:nvPr>
            <p:ph type="body" sz="quarter" idx="16"/>
          </p:nvPr>
        </p:nvSpPr>
        <p:spPr>
          <a:xfrm>
            <a:off x="1269611" y="4497169"/>
            <a:ext cx="6953820" cy="1080000"/>
          </a:xfrm>
          <a:prstGeom prst="rect">
            <a:avLst/>
          </a:prstGeom>
          <a:solidFill>
            <a:schemeClr val="accent4"/>
          </a:solidFill>
        </p:spPr>
        <p:txBody>
          <a:bodyPr vert="horz"/>
          <a:lstStyle>
            <a:lvl1pPr marL="0" indent="0">
              <a:buNone/>
              <a:defRPr sz="2400">
                <a:solidFill>
                  <a:schemeClr val="accent2"/>
                </a:solidFill>
              </a:defRPr>
            </a:lvl1pPr>
          </a:lstStyle>
          <a:p>
            <a:pPr lvl="0"/>
            <a:r>
              <a:rPr lang="en-US" smtClean="0"/>
              <a:t>Click to edit Master text styles</a:t>
            </a:r>
          </a:p>
        </p:txBody>
      </p:sp>
      <p:sp>
        <p:nvSpPr>
          <p:cNvPr id="8" name="Foliennummernplatzhalter 5"/>
          <p:cNvSpPr>
            <a:spLocks noGrp="1"/>
          </p:cNvSpPr>
          <p:nvPr>
            <p:ph type="sldNum" sz="quarter" idx="17"/>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0128373-F083-434A-9608-443141F4F337}" type="slidenum">
              <a:rPr lang="de-DE"/>
              <a:pPr>
                <a:defRPr/>
              </a:pPr>
              <a:t>‹N°›</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srcRect/>
          <a:stretch>
            <a:fillRect/>
          </a:stretch>
        </p:blipFill>
        <p:spPr bwMode="auto">
          <a:xfrm>
            <a:off x="1588" y="6223000"/>
            <a:ext cx="4572000" cy="635000"/>
          </a:xfrm>
          <a:prstGeom prst="rect">
            <a:avLst/>
          </a:prstGeom>
          <a:noFill/>
          <a:ln w="9525">
            <a:noFill/>
            <a:miter lim="800000"/>
            <a:headEnd/>
            <a:tailEnd/>
          </a:ln>
        </p:spPr>
      </p:pic>
      <p:pic>
        <p:nvPicPr>
          <p:cNvPr id="6" name="Picture 2"/>
          <p:cNvPicPr>
            <a:picLocks noChangeAspect="1"/>
          </p:cNvPicPr>
          <p:nvPr userDrawn="1"/>
        </p:nvPicPr>
        <p:blipFill>
          <a:blip r:embed="rId3"/>
          <a:srcRect/>
          <a:stretch>
            <a:fillRect/>
          </a:stretch>
        </p:blipFill>
        <p:spPr bwMode="auto">
          <a:xfrm>
            <a:off x="0" y="0"/>
            <a:ext cx="1282700" cy="673100"/>
          </a:xfrm>
          <a:prstGeom prst="rect">
            <a:avLst/>
          </a:prstGeom>
          <a:noFill/>
          <a:ln w="9525">
            <a:noFill/>
            <a:miter lim="800000"/>
            <a:headEnd/>
            <a:tailEnd/>
          </a:ln>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13" name="Content Placeholder 13"/>
          <p:cNvSpPr>
            <a:spLocks noGrp="1"/>
          </p:cNvSpPr>
          <p:nvPr>
            <p:ph sz="quarter" idx="15"/>
          </p:nvPr>
        </p:nvSpPr>
        <p:spPr>
          <a:xfrm>
            <a:off x="4943197" y="1676749"/>
            <a:ext cx="3280234" cy="44629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9" name="Content Placeholder 13"/>
          <p:cNvSpPr>
            <a:spLocks noGrp="1"/>
          </p:cNvSpPr>
          <p:nvPr>
            <p:ph sz="quarter" idx="16"/>
          </p:nvPr>
        </p:nvSpPr>
        <p:spPr>
          <a:xfrm>
            <a:off x="1160074" y="1676749"/>
            <a:ext cx="3289371" cy="44629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7" name="Foliennummernplatzhalter 5"/>
          <p:cNvSpPr>
            <a:spLocks noGrp="1"/>
          </p:cNvSpPr>
          <p:nvPr>
            <p:ph type="sldNum" sz="quarter" idx="17"/>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4BB3897-E0D3-448A-B7BA-CF11CB919DDE}" type="slidenum">
              <a:rPr lang="de-DE"/>
              <a:pPr>
                <a:defRPr/>
              </a:pPr>
              <a:t>‹N°›</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s horizontal, 2 texts">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srcRect/>
          <a:stretch>
            <a:fillRect/>
          </a:stretch>
        </p:blipFill>
        <p:spPr bwMode="auto">
          <a:xfrm>
            <a:off x="1588" y="6223000"/>
            <a:ext cx="4572000" cy="635000"/>
          </a:xfrm>
          <a:prstGeom prst="rect">
            <a:avLst/>
          </a:prstGeom>
          <a:noFill/>
          <a:ln w="9525">
            <a:noFill/>
            <a:miter lim="800000"/>
            <a:headEnd/>
            <a:tailEnd/>
          </a:ln>
        </p:spPr>
      </p:pic>
      <p:pic>
        <p:nvPicPr>
          <p:cNvPr id="8" name="Picture 2"/>
          <p:cNvPicPr>
            <a:picLocks noChangeAspect="1"/>
          </p:cNvPicPr>
          <p:nvPr userDrawn="1"/>
        </p:nvPicPr>
        <p:blipFill>
          <a:blip r:embed="rId3"/>
          <a:srcRect/>
          <a:stretch>
            <a:fillRect/>
          </a:stretch>
        </p:blipFill>
        <p:spPr bwMode="auto">
          <a:xfrm>
            <a:off x="0" y="0"/>
            <a:ext cx="1282700" cy="673100"/>
          </a:xfrm>
          <a:prstGeom prst="rect">
            <a:avLst/>
          </a:prstGeom>
          <a:noFill/>
          <a:ln w="9525">
            <a:noFill/>
            <a:miter lim="800000"/>
            <a:headEnd/>
            <a:tailEnd/>
          </a:ln>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13" name="Content Placeholder 13"/>
          <p:cNvSpPr>
            <a:spLocks noGrp="1"/>
          </p:cNvSpPr>
          <p:nvPr>
            <p:ph sz="quarter" idx="15"/>
          </p:nvPr>
        </p:nvSpPr>
        <p:spPr>
          <a:xfrm>
            <a:off x="1164644" y="4266693"/>
            <a:ext cx="3280234" cy="183641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5" name="Content Placeholder 13"/>
          <p:cNvSpPr>
            <a:spLocks noGrp="1"/>
          </p:cNvSpPr>
          <p:nvPr>
            <p:ph sz="quarter" idx="16"/>
          </p:nvPr>
        </p:nvSpPr>
        <p:spPr>
          <a:xfrm>
            <a:off x="1282700" y="1813789"/>
            <a:ext cx="3157608"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9" name="Content Placeholder 13"/>
          <p:cNvSpPr>
            <a:spLocks noGrp="1"/>
          </p:cNvSpPr>
          <p:nvPr>
            <p:ph sz="quarter" idx="17"/>
          </p:nvPr>
        </p:nvSpPr>
        <p:spPr>
          <a:xfrm>
            <a:off x="5065823" y="1813789"/>
            <a:ext cx="3157608"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0" name="Content Placeholder 13"/>
          <p:cNvSpPr>
            <a:spLocks noGrp="1"/>
          </p:cNvSpPr>
          <p:nvPr>
            <p:ph sz="quarter" idx="18"/>
          </p:nvPr>
        </p:nvSpPr>
        <p:spPr>
          <a:xfrm>
            <a:off x="4943197" y="4266693"/>
            <a:ext cx="3280234" cy="183641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1" name="Foliennummernplatzhalter 5"/>
          <p:cNvSpPr>
            <a:spLocks noGrp="1"/>
          </p:cNvSpPr>
          <p:nvPr>
            <p:ph type="sldNum" sz="quarter" idx="19"/>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506277E-0318-4708-8F86-752C9D5CF9DC}" type="slidenum">
              <a:rPr lang="de-DE"/>
              <a:pPr>
                <a:defRPr/>
              </a:pPr>
              <a:t>‹N°›</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www.afm4nanomedbio.eu/Data/Sites/1/stsmapplications/cost-online_stsm-td1002-8720.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www.cost.eu/about_cost/who/(type)/5/(wid)/1545" TargetMode="External"/><Relationship Id="rId3" Type="http://schemas.openxmlformats.org/officeDocument/2006/relationships/hyperlink" Target="http://www.cost.eu/about_cost/who/(type)/5/(wid)/24965" TargetMode="External"/><Relationship Id="rId7" Type="http://schemas.openxmlformats.org/officeDocument/2006/relationships/hyperlink" Target="http://www.cost.eu/about_cost/who/(type)/5/(wid)/20461" TargetMode="Externa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hyperlink" Target="http://www.cost.eu/about_cost/who/(type)/5/(wid)/15163" TargetMode="External"/><Relationship Id="rId5" Type="http://schemas.openxmlformats.org/officeDocument/2006/relationships/hyperlink" Target="http://www.cost.eu/about_cost/who/(type)/5/(wid)/10607" TargetMode="External"/><Relationship Id="rId4" Type="http://schemas.openxmlformats.org/officeDocument/2006/relationships/hyperlink" Target="http://www.cost.eu/about_cost/who/(type)/5/(wid)/2501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crcpress.com/product/isbn/9781439862377;jsessionid=Qp-KNOTKn-Xc0z-p-ixG9g**" TargetMode="External"/><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hyperlink" Target="http://www.afm4nanomedbio.eu/Data/Sites/1/articles/afmbook_dufrene_flyer.pdf"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5138" y="2219325"/>
            <a:ext cx="7866062" cy="1558925"/>
          </a:xfrm>
        </p:spPr>
        <p:txBody>
          <a:bodyPr/>
          <a:lstStyle/>
          <a:p>
            <a:pPr algn="ctr" eaLnBrk="1" fontAlgn="auto" hangingPunct="1">
              <a:spcAft>
                <a:spcPts val="0"/>
              </a:spcAft>
              <a:buFont typeface="Arial" pitchFamily="34" charset="0"/>
              <a:buNone/>
              <a:defRPr/>
            </a:pPr>
            <a:r>
              <a:rPr lang="en-GB" sz="3200" dirty="0" smtClean="0">
                <a:solidFill>
                  <a:srgbClr val="0070C0"/>
                </a:solidFill>
              </a:rPr>
              <a:t>Annual </a:t>
            </a:r>
            <a:r>
              <a:rPr lang="en-GB" sz="3200" dirty="0">
                <a:solidFill>
                  <a:srgbClr val="0070C0"/>
                </a:solidFill>
              </a:rPr>
              <a:t>P</a:t>
            </a:r>
            <a:r>
              <a:rPr lang="en-GB" sz="3200" dirty="0" smtClean="0">
                <a:solidFill>
                  <a:srgbClr val="0070C0"/>
                </a:solidFill>
              </a:rPr>
              <a:t>rogress Conference   </a:t>
            </a:r>
          </a:p>
          <a:p>
            <a:pPr eaLnBrk="1" fontAlgn="auto" hangingPunct="1">
              <a:spcAft>
                <a:spcPts val="0"/>
              </a:spcAft>
              <a:buFont typeface="Arial"/>
              <a:buNone/>
              <a:defRPr/>
            </a:pPr>
            <a:endParaRPr lang="en-US" sz="3200" dirty="0"/>
          </a:p>
        </p:txBody>
      </p:sp>
      <p:sp>
        <p:nvSpPr>
          <p:cNvPr id="3" name="Text Placeholder 2"/>
          <p:cNvSpPr>
            <a:spLocks noGrp="1"/>
          </p:cNvSpPr>
          <p:nvPr>
            <p:ph type="body" sz="quarter" idx="11"/>
          </p:nvPr>
        </p:nvSpPr>
        <p:spPr>
          <a:xfrm>
            <a:off x="711200" y="3014663"/>
            <a:ext cx="7743825" cy="482600"/>
          </a:xfrm>
        </p:spPr>
        <p:txBody>
          <a:bodyPr wrap="square" lIns="91440" tIns="45720" rIns="91440" bIns="45720" numCol="1" anchor="t" anchorCtr="0" compatLnSpc="1">
            <a:prstTxWarp prst="textNoShape">
              <a:avLst/>
            </a:prstTxWarp>
          </a:bodyPr>
          <a:lstStyle/>
          <a:p>
            <a:pPr algn="ctr" eaLnBrk="1" hangingPunct="1">
              <a:defRPr/>
            </a:pPr>
            <a:r>
              <a:rPr lang="en-US" sz="2000" smtClean="0">
                <a:latin typeface="Arial" charset="0"/>
              </a:rPr>
              <a:t>29-30 May 2012, Zagreb</a:t>
            </a:r>
          </a:p>
        </p:txBody>
      </p:sp>
      <p:sp>
        <p:nvSpPr>
          <p:cNvPr id="4" name="Text Placeholder 3"/>
          <p:cNvSpPr>
            <a:spLocks noGrp="1"/>
          </p:cNvSpPr>
          <p:nvPr>
            <p:ph type="body" sz="quarter" idx="12"/>
          </p:nvPr>
        </p:nvSpPr>
        <p:spPr>
          <a:xfrm>
            <a:off x="711200" y="5319713"/>
            <a:ext cx="7600950" cy="549275"/>
          </a:xfrm>
        </p:spPr>
        <p:txBody>
          <a:bodyPr/>
          <a:lstStyle/>
          <a:p>
            <a:pPr eaLnBrk="1" fontAlgn="auto" hangingPunct="1">
              <a:spcAft>
                <a:spcPts val="0"/>
              </a:spcAft>
              <a:buFont typeface="Arial" pitchFamily="34" charset="0"/>
              <a:buNone/>
              <a:defRPr/>
            </a:pPr>
            <a:r>
              <a:rPr lang="en-US" sz="2000" b="1" dirty="0">
                <a:cs typeface="Times New Roman" pitchFamily="18" charset="0"/>
              </a:rPr>
              <a:t>COST Domain - Biomedicine and Molecular Biosciences (BMBS)</a:t>
            </a:r>
            <a:r>
              <a:rPr lang="en-US" sz="2000" dirty="0">
                <a:cs typeface="Times New Roman" pitchFamily="18" charset="0"/>
              </a:rPr>
              <a:t> </a:t>
            </a:r>
            <a:endParaRPr lang="en-GB" sz="2000" dirty="0">
              <a:cs typeface="Times New Roman" pitchFamily="18" charset="0"/>
            </a:endParaRPr>
          </a:p>
          <a:p>
            <a:pPr eaLnBrk="1" fontAlgn="auto" hangingPunct="1">
              <a:spcAft>
                <a:spcPts val="0"/>
              </a:spcAft>
              <a:buFont typeface="Arial"/>
              <a:buNone/>
              <a:defRPr/>
            </a:pPr>
            <a:endParaRPr lang="en-US" dirty="0"/>
          </a:p>
        </p:txBody>
      </p:sp>
      <p:pic>
        <p:nvPicPr>
          <p:cNvPr id="18436" name="Picture 0" descr="Picture 6.png"/>
          <p:cNvPicPr>
            <a:picLocks noChangeAspect="1" noChangeArrowheads="1"/>
          </p:cNvPicPr>
          <p:nvPr/>
        </p:nvPicPr>
        <p:blipFill>
          <a:blip r:embed="rId2"/>
          <a:srcRect/>
          <a:stretch>
            <a:fillRect/>
          </a:stretch>
        </p:blipFill>
        <p:spPr bwMode="auto">
          <a:xfrm>
            <a:off x="1327150" y="3617913"/>
            <a:ext cx="6208713" cy="1400175"/>
          </a:xfrm>
          <a:prstGeom prst="rect">
            <a:avLst/>
          </a:prstGeom>
          <a:noFill/>
          <a:ln w="9525">
            <a:noFill/>
            <a:miter lim="800000"/>
            <a:headEnd/>
            <a:tailEnd/>
          </a:ln>
        </p:spPr>
      </p:pic>
      <p:sp>
        <p:nvSpPr>
          <p:cNvPr id="18437" name="Text Box 7"/>
          <p:cNvSpPr txBox="1">
            <a:spLocks noChangeArrowheads="1"/>
          </p:cNvSpPr>
          <p:nvPr/>
        </p:nvSpPr>
        <p:spPr bwMode="auto">
          <a:xfrm>
            <a:off x="4327525" y="3497263"/>
            <a:ext cx="2573338" cy="457200"/>
          </a:xfrm>
          <a:prstGeom prst="rect">
            <a:avLst/>
          </a:prstGeom>
          <a:noFill/>
          <a:ln w="9525">
            <a:noFill/>
            <a:miter lim="800000"/>
            <a:headEnd/>
            <a:tailEnd/>
          </a:ln>
        </p:spPr>
        <p:txBody>
          <a:bodyPr>
            <a:spAutoFit/>
          </a:bodyPr>
          <a:lstStyle/>
          <a:p>
            <a:pPr defTabSz="914400">
              <a:spcBef>
                <a:spcPct val="50000"/>
              </a:spcBef>
            </a:pPr>
            <a:r>
              <a:rPr lang="fr-FR" sz="2400" b="1">
                <a:solidFill>
                  <a:srgbClr val="0070C0"/>
                </a:solidFill>
              </a:rPr>
              <a:t>TD-1002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441325" y="1449388"/>
            <a:ext cx="4232275" cy="812800"/>
          </a:xfrm>
        </p:spPr>
        <p:txBody>
          <a:bodyPr/>
          <a:lstStyle/>
          <a:p>
            <a:pPr>
              <a:spcBef>
                <a:spcPts val="0"/>
              </a:spcBef>
              <a:defRPr/>
            </a:pPr>
            <a:r>
              <a:rPr lang="en-US" sz="1600" dirty="0" smtClean="0">
                <a:solidFill>
                  <a:schemeClr val="tx1">
                    <a:lumMod val="85000"/>
                    <a:lumOff val="15000"/>
                  </a:schemeClr>
                </a:solidFill>
              </a:rPr>
              <a:t>Nanomechanical </a:t>
            </a:r>
            <a:r>
              <a:rPr lang="hr-HR" sz="1600" dirty="0" smtClean="0">
                <a:solidFill>
                  <a:schemeClr val="tx1">
                    <a:lumMod val="85000"/>
                    <a:lumOff val="15000"/>
                  </a:schemeClr>
                </a:solidFill>
              </a:rPr>
              <a:t>c</a:t>
            </a:r>
            <a:r>
              <a:rPr lang="en-US" sz="1600" dirty="0" err="1" smtClean="0">
                <a:solidFill>
                  <a:schemeClr val="tx1">
                    <a:lumMod val="85000"/>
                    <a:lumOff val="15000"/>
                  </a:schemeClr>
                </a:solidFill>
              </a:rPr>
              <a:t>haracterization</a:t>
            </a:r>
            <a:r>
              <a:rPr lang="en-US" sz="1600" dirty="0" smtClean="0">
                <a:solidFill>
                  <a:schemeClr val="tx1">
                    <a:lumMod val="85000"/>
                    <a:lumOff val="15000"/>
                  </a:schemeClr>
                </a:solidFill>
              </a:rPr>
              <a:t> of </a:t>
            </a:r>
            <a:r>
              <a:rPr lang="hr-HR" sz="1600" dirty="0" smtClean="0">
                <a:solidFill>
                  <a:schemeClr val="tx1">
                    <a:lumMod val="85000"/>
                    <a:lumOff val="15000"/>
                  </a:schemeClr>
                </a:solidFill>
              </a:rPr>
              <a:t>e</a:t>
            </a:r>
            <a:r>
              <a:rPr lang="en-US" sz="1600" dirty="0" smtClean="0">
                <a:solidFill>
                  <a:schemeClr val="tx1">
                    <a:lumMod val="85000"/>
                    <a:lumOff val="15000"/>
                  </a:schemeClr>
                </a:solidFill>
              </a:rPr>
              <a:t>ye</a:t>
            </a:r>
            <a:r>
              <a:rPr lang="hr-HR" sz="1600" dirty="0" smtClean="0">
                <a:solidFill>
                  <a:schemeClr val="tx1">
                    <a:lumMod val="85000"/>
                    <a:lumOff val="15000"/>
                  </a:schemeClr>
                </a:solidFill>
              </a:rPr>
              <a:t> l</a:t>
            </a:r>
            <a:r>
              <a:rPr lang="en-US" sz="1600" dirty="0" err="1" smtClean="0">
                <a:solidFill>
                  <a:schemeClr val="tx1">
                    <a:lumMod val="85000"/>
                    <a:lumOff val="15000"/>
                  </a:schemeClr>
                </a:solidFill>
              </a:rPr>
              <a:t>ens</a:t>
            </a:r>
            <a:r>
              <a:rPr lang="en-US" sz="1600" dirty="0" smtClean="0">
                <a:solidFill>
                  <a:schemeClr val="tx1">
                    <a:lumMod val="85000"/>
                    <a:lumOff val="15000"/>
                  </a:schemeClr>
                </a:solidFill>
              </a:rPr>
              <a:t> </a:t>
            </a:r>
            <a:r>
              <a:rPr lang="hr-HR" sz="1600" dirty="0" smtClean="0">
                <a:solidFill>
                  <a:schemeClr val="tx1">
                    <a:lumMod val="85000"/>
                    <a:lumOff val="15000"/>
                  </a:schemeClr>
                </a:solidFill>
              </a:rPr>
              <a:t>c</a:t>
            </a:r>
            <a:r>
              <a:rPr lang="en-US" sz="1600" dirty="0" smtClean="0">
                <a:solidFill>
                  <a:schemeClr val="tx1">
                    <a:lumMod val="85000"/>
                    <a:lumOff val="15000"/>
                  </a:schemeClr>
                </a:solidFill>
              </a:rPr>
              <a:t>ells</a:t>
            </a:r>
            <a:r>
              <a:rPr lang="hr-HR" sz="1600" dirty="0" smtClean="0">
                <a:solidFill>
                  <a:schemeClr val="tx1">
                    <a:lumMod val="85000"/>
                    <a:lumOff val="15000"/>
                  </a:schemeClr>
                </a:solidFill>
              </a:rPr>
              <a:t> and the </a:t>
            </a:r>
            <a:r>
              <a:rPr lang="en-US" sz="1600" dirty="0" smtClean="0">
                <a:solidFill>
                  <a:schemeClr val="tx1">
                    <a:lumMod val="85000"/>
                    <a:lumOff val="15000"/>
                  </a:schemeClr>
                </a:solidFill>
              </a:rPr>
              <a:t>effect of </a:t>
            </a:r>
            <a:r>
              <a:rPr lang="en-US" sz="1600" dirty="0" err="1" smtClean="0">
                <a:solidFill>
                  <a:schemeClr val="tx1">
                    <a:lumMod val="85000"/>
                    <a:lumOff val="15000"/>
                  </a:schemeClr>
                </a:solidFill>
              </a:rPr>
              <a:t>cytoskeletal</a:t>
            </a:r>
            <a:r>
              <a:rPr lang="en-US" sz="1600" dirty="0" smtClean="0">
                <a:solidFill>
                  <a:schemeClr val="tx1">
                    <a:lumMod val="85000"/>
                    <a:lumOff val="15000"/>
                  </a:schemeClr>
                </a:solidFill>
              </a:rPr>
              <a:t> drugs</a:t>
            </a:r>
            <a:endParaRPr lang="hr-HR" sz="1600" dirty="0" smtClean="0">
              <a:solidFill>
                <a:schemeClr val="tx1">
                  <a:lumMod val="85000"/>
                  <a:lumOff val="15000"/>
                </a:schemeClr>
              </a:solidFill>
            </a:endParaRPr>
          </a:p>
          <a:p>
            <a:pPr>
              <a:spcBef>
                <a:spcPts val="0"/>
              </a:spcBef>
              <a:defRPr/>
            </a:pPr>
            <a:r>
              <a:rPr lang="hr-HR" sz="1600" dirty="0" smtClean="0">
                <a:solidFill>
                  <a:schemeClr val="tx1">
                    <a:lumMod val="85000"/>
                    <a:lumOff val="15000"/>
                  </a:schemeClr>
                </a:solidFill>
              </a:rPr>
              <a:t>		</a:t>
            </a:r>
            <a:r>
              <a:rPr lang="hr-HR" sz="1600" b="1" dirty="0" smtClean="0">
                <a:solidFill>
                  <a:schemeClr val="tx1">
                    <a:lumMod val="85000"/>
                    <a:lumOff val="15000"/>
                  </a:schemeClr>
                </a:solidFill>
              </a:rPr>
              <a:t>WG1 and WG4</a:t>
            </a:r>
            <a:endParaRPr lang="hr-HR" sz="1600" b="1" dirty="0">
              <a:solidFill>
                <a:schemeClr val="tx1">
                  <a:lumMod val="85000"/>
                  <a:lumOff val="15000"/>
                </a:schemeClr>
              </a:solidFill>
            </a:endParaRPr>
          </a:p>
        </p:txBody>
      </p:sp>
      <p:sp>
        <p:nvSpPr>
          <p:cNvPr id="4" name="Slide Number Placeholder 3"/>
          <p:cNvSpPr>
            <a:spLocks noGrp="1"/>
          </p:cNvSpPr>
          <p:nvPr>
            <p:ph type="sldNum" sz="quarter" idx="15"/>
          </p:nvPr>
        </p:nvSpPr>
        <p:spPr/>
        <p:txBody>
          <a:bodyPr/>
          <a:lstStyle/>
          <a:p>
            <a:pPr>
              <a:defRPr/>
            </a:pPr>
            <a:fld id="{2AACB1EF-22F4-42E6-80F8-DEF7D7AE4DBE}" type="slidenum">
              <a:rPr lang="de-DE" smtClean="0"/>
              <a:pPr>
                <a:defRPr/>
              </a:pPr>
              <a:t>10</a:t>
            </a:fld>
            <a:endParaRPr lang="de-DE"/>
          </a:p>
        </p:txBody>
      </p:sp>
      <p:pic>
        <p:nvPicPr>
          <p:cNvPr id="31747" name="Picture 2"/>
          <p:cNvPicPr>
            <a:picLocks noChangeAspect="1" noChangeArrowheads="1"/>
          </p:cNvPicPr>
          <p:nvPr/>
        </p:nvPicPr>
        <p:blipFill>
          <a:blip r:embed="rId2"/>
          <a:srcRect/>
          <a:stretch>
            <a:fillRect/>
          </a:stretch>
        </p:blipFill>
        <p:spPr bwMode="auto">
          <a:xfrm>
            <a:off x="460375" y="3910013"/>
            <a:ext cx="3163888" cy="1389062"/>
          </a:xfrm>
          <a:prstGeom prst="rect">
            <a:avLst/>
          </a:prstGeom>
          <a:noFill/>
          <a:ln w="9525">
            <a:noFill/>
            <a:miter lim="800000"/>
            <a:headEnd/>
            <a:tailEnd/>
          </a:ln>
        </p:spPr>
      </p:pic>
      <p:pic>
        <p:nvPicPr>
          <p:cNvPr id="31748" name="Picture 4"/>
          <p:cNvPicPr>
            <a:picLocks noChangeAspect="1" noChangeArrowheads="1"/>
          </p:cNvPicPr>
          <p:nvPr/>
        </p:nvPicPr>
        <p:blipFill>
          <a:blip r:embed="rId3"/>
          <a:srcRect r="33453"/>
          <a:stretch>
            <a:fillRect/>
          </a:stretch>
        </p:blipFill>
        <p:spPr bwMode="auto">
          <a:xfrm>
            <a:off x="909638" y="2487613"/>
            <a:ext cx="2714625" cy="1223962"/>
          </a:xfrm>
          <a:prstGeom prst="rect">
            <a:avLst/>
          </a:prstGeom>
          <a:noFill/>
          <a:ln w="9525">
            <a:noFill/>
            <a:miter lim="800000"/>
            <a:headEnd/>
            <a:tailEnd/>
          </a:ln>
        </p:spPr>
      </p:pic>
      <p:sp>
        <p:nvSpPr>
          <p:cNvPr id="10" name="Rectangle 9"/>
          <p:cNvSpPr/>
          <p:nvPr/>
        </p:nvSpPr>
        <p:spPr>
          <a:xfrm>
            <a:off x="441325" y="5553075"/>
            <a:ext cx="4659313" cy="338138"/>
          </a:xfrm>
          <a:prstGeom prst="rect">
            <a:avLst/>
          </a:prstGeom>
        </p:spPr>
        <p:txBody>
          <a:bodyPr>
            <a:spAutoFit/>
          </a:bodyPr>
          <a:lstStyle/>
          <a:p>
            <a:pPr>
              <a:defRPr/>
            </a:pPr>
            <a:r>
              <a:rPr lang="en-US" sz="1600" dirty="0" err="1">
                <a:solidFill>
                  <a:schemeClr val="tx1">
                    <a:lumMod val="85000"/>
                    <a:lumOff val="15000"/>
                  </a:schemeClr>
                </a:solidFill>
              </a:rPr>
              <a:t>Cytoskeletal</a:t>
            </a:r>
            <a:r>
              <a:rPr lang="en-US" sz="1600" dirty="0">
                <a:solidFill>
                  <a:schemeClr val="tx1">
                    <a:lumMod val="85000"/>
                    <a:lumOff val="15000"/>
                  </a:schemeClr>
                </a:solidFill>
              </a:rPr>
              <a:t> </a:t>
            </a:r>
            <a:r>
              <a:rPr lang="hr-HR" sz="1600" dirty="0">
                <a:solidFill>
                  <a:schemeClr val="tx1">
                    <a:lumMod val="85000"/>
                    <a:lumOff val="15000"/>
                  </a:schemeClr>
                </a:solidFill>
              </a:rPr>
              <a:t>d</a:t>
            </a:r>
            <a:r>
              <a:rPr lang="en-US" sz="1600" dirty="0">
                <a:solidFill>
                  <a:schemeClr val="tx1">
                    <a:lumMod val="85000"/>
                    <a:lumOff val="15000"/>
                  </a:schemeClr>
                </a:solidFill>
              </a:rPr>
              <a:t>rugs</a:t>
            </a:r>
            <a:r>
              <a:rPr lang="hr-HR" sz="1600" dirty="0">
                <a:solidFill>
                  <a:schemeClr val="tx1">
                    <a:lumMod val="85000"/>
                    <a:lumOff val="15000"/>
                  </a:schemeClr>
                </a:solidFill>
              </a:rPr>
              <a:t>:</a:t>
            </a:r>
            <a:r>
              <a:rPr lang="en-US" sz="1600" dirty="0">
                <a:solidFill>
                  <a:schemeClr val="tx1">
                    <a:lumMod val="85000"/>
                    <a:lumOff val="15000"/>
                  </a:schemeClr>
                </a:solidFill>
              </a:rPr>
              <a:t> </a:t>
            </a:r>
            <a:r>
              <a:rPr lang="hr-HR" sz="1600" dirty="0">
                <a:solidFill>
                  <a:schemeClr val="tx1">
                    <a:lumMod val="85000"/>
                    <a:lumOff val="15000"/>
                  </a:schemeClr>
                </a:solidFill>
              </a:rPr>
              <a:t>no effect  on</a:t>
            </a:r>
            <a:r>
              <a:rPr lang="en-US" sz="1600" dirty="0">
                <a:solidFill>
                  <a:schemeClr val="tx1">
                    <a:lumMod val="85000"/>
                    <a:lumOff val="15000"/>
                  </a:schemeClr>
                </a:solidFill>
              </a:rPr>
              <a:t> </a:t>
            </a:r>
            <a:r>
              <a:rPr lang="hr-HR" sz="1600" dirty="0">
                <a:solidFill>
                  <a:schemeClr val="tx1">
                    <a:lumMod val="85000"/>
                    <a:lumOff val="15000"/>
                  </a:schemeClr>
                </a:solidFill>
              </a:rPr>
              <a:t>c</a:t>
            </a:r>
            <a:r>
              <a:rPr lang="en-US" sz="1600" dirty="0">
                <a:solidFill>
                  <a:schemeClr val="tx1">
                    <a:lumMod val="85000"/>
                    <a:lumOff val="15000"/>
                  </a:schemeClr>
                </a:solidFill>
              </a:rPr>
              <a:t>ell elasticity</a:t>
            </a:r>
            <a:endParaRPr lang="hr-HR" sz="1600" dirty="0">
              <a:solidFill>
                <a:schemeClr val="tx1">
                  <a:lumMod val="85000"/>
                  <a:lumOff val="15000"/>
                </a:schemeClr>
              </a:solidFill>
            </a:endParaRPr>
          </a:p>
        </p:txBody>
      </p:sp>
      <p:sp>
        <p:nvSpPr>
          <p:cNvPr id="7" name="Rectangle 6"/>
          <p:cNvSpPr/>
          <p:nvPr/>
        </p:nvSpPr>
        <p:spPr>
          <a:xfrm>
            <a:off x="5186363" y="1431925"/>
            <a:ext cx="3465512" cy="830263"/>
          </a:xfrm>
          <a:prstGeom prst="rect">
            <a:avLst/>
          </a:prstGeom>
        </p:spPr>
        <p:txBody>
          <a:bodyPr>
            <a:spAutoFit/>
          </a:bodyPr>
          <a:lstStyle/>
          <a:p>
            <a:pPr algn="ctr">
              <a:defRPr/>
            </a:pPr>
            <a:r>
              <a:rPr lang="hr-HR" sz="1600" dirty="0">
                <a:solidFill>
                  <a:schemeClr val="tx1">
                    <a:lumMod val="85000"/>
                    <a:lumOff val="15000"/>
                  </a:schemeClr>
                </a:solidFill>
              </a:rPr>
              <a:t>Nanoparticles and the environment Ag NPs  and marine diatoms</a:t>
            </a:r>
          </a:p>
          <a:p>
            <a:pPr algn="ctr">
              <a:defRPr/>
            </a:pPr>
            <a:r>
              <a:rPr lang="hr-HR" sz="1600" b="1" dirty="0">
                <a:solidFill>
                  <a:schemeClr val="tx1">
                    <a:lumMod val="85000"/>
                    <a:lumOff val="15000"/>
                  </a:schemeClr>
                </a:solidFill>
              </a:rPr>
              <a:t>WG4</a:t>
            </a:r>
            <a:endParaRPr lang="hr-HR" sz="1600" b="1" dirty="0">
              <a:solidFill>
                <a:schemeClr val="tx1">
                  <a:lumMod val="85000"/>
                  <a:lumOff val="15000"/>
                </a:schemeClr>
              </a:solidFill>
            </a:endParaRPr>
          </a:p>
        </p:txBody>
      </p:sp>
      <p:grpSp>
        <p:nvGrpSpPr>
          <p:cNvPr id="31751" name="Group 15"/>
          <p:cNvGrpSpPr>
            <a:grpSpLocks noChangeAspect="1"/>
          </p:cNvGrpSpPr>
          <p:nvPr/>
        </p:nvGrpSpPr>
        <p:grpSpPr bwMode="auto">
          <a:xfrm>
            <a:off x="5842000" y="2487613"/>
            <a:ext cx="2138363" cy="1079500"/>
            <a:chOff x="5238750" y="2355056"/>
            <a:chExt cx="2490788" cy="1257350"/>
          </a:xfrm>
        </p:grpSpPr>
        <p:pic>
          <p:nvPicPr>
            <p:cNvPr id="31755" name="Picture 2"/>
            <p:cNvPicPr>
              <a:picLocks noChangeAspect="1" noChangeArrowheads="1"/>
            </p:cNvPicPr>
            <p:nvPr/>
          </p:nvPicPr>
          <p:blipFill>
            <a:blip r:embed="rId4"/>
            <a:srcRect l="54271" t="1447" r="2048" b="51479"/>
            <a:stretch>
              <a:fillRect/>
            </a:stretch>
          </p:blipFill>
          <p:spPr bwMode="auto">
            <a:xfrm>
              <a:off x="5238750" y="2355056"/>
              <a:ext cx="1235345" cy="1257350"/>
            </a:xfrm>
            <a:prstGeom prst="rect">
              <a:avLst/>
            </a:prstGeom>
            <a:noFill/>
            <a:ln w="9525">
              <a:noFill/>
              <a:miter lim="800000"/>
              <a:headEnd/>
              <a:tailEnd/>
            </a:ln>
          </p:spPr>
        </p:pic>
        <p:pic>
          <p:nvPicPr>
            <p:cNvPr id="31756" name="Picture 3"/>
            <p:cNvPicPr>
              <a:picLocks noChangeAspect="1" noChangeArrowheads="1"/>
            </p:cNvPicPr>
            <p:nvPr/>
          </p:nvPicPr>
          <p:blipFill>
            <a:blip r:embed="rId5"/>
            <a:srcRect l="3072" t="2203" r="51608" b="52188"/>
            <a:stretch>
              <a:fillRect/>
            </a:stretch>
          </p:blipFill>
          <p:spPr bwMode="auto">
            <a:xfrm>
              <a:off x="6505537" y="2355056"/>
              <a:ext cx="1224001" cy="1224000"/>
            </a:xfrm>
            <a:prstGeom prst="rect">
              <a:avLst/>
            </a:prstGeom>
            <a:noFill/>
            <a:ln w="9525">
              <a:noFill/>
              <a:miter lim="800000"/>
              <a:headEnd/>
              <a:tailEnd/>
            </a:ln>
          </p:spPr>
        </p:pic>
      </p:grpSp>
      <p:sp>
        <p:nvSpPr>
          <p:cNvPr id="17" name="Rectangle 16"/>
          <p:cNvSpPr/>
          <p:nvPr/>
        </p:nvSpPr>
        <p:spPr>
          <a:xfrm>
            <a:off x="5757863" y="3570288"/>
            <a:ext cx="2543175" cy="339725"/>
          </a:xfrm>
          <a:prstGeom prst="rect">
            <a:avLst/>
          </a:prstGeom>
        </p:spPr>
        <p:txBody>
          <a:bodyPr>
            <a:spAutoFit/>
          </a:bodyPr>
          <a:lstStyle/>
          <a:p>
            <a:pPr algn="ctr">
              <a:defRPr/>
            </a:pPr>
            <a:r>
              <a:rPr lang="hr-HR" sz="1600" dirty="0">
                <a:solidFill>
                  <a:schemeClr val="tx1">
                    <a:lumMod val="85000"/>
                    <a:lumOff val="15000"/>
                  </a:schemeClr>
                </a:solidFill>
              </a:rPr>
              <a:t>Ag NP aggregtion in SW</a:t>
            </a:r>
            <a:endParaRPr lang="hr-HR" sz="1600" dirty="0">
              <a:solidFill>
                <a:schemeClr val="tx1">
                  <a:lumMod val="85000"/>
                  <a:lumOff val="15000"/>
                </a:schemeClr>
              </a:solidFill>
            </a:endParaRPr>
          </a:p>
        </p:txBody>
      </p:sp>
      <p:sp>
        <p:nvSpPr>
          <p:cNvPr id="21" name="Rectangle 20"/>
          <p:cNvSpPr/>
          <p:nvPr/>
        </p:nvSpPr>
        <p:spPr>
          <a:xfrm>
            <a:off x="5213350" y="5553075"/>
            <a:ext cx="3438525" cy="338138"/>
          </a:xfrm>
          <a:prstGeom prst="rect">
            <a:avLst/>
          </a:prstGeom>
        </p:spPr>
        <p:txBody>
          <a:bodyPr>
            <a:spAutoFit/>
          </a:bodyPr>
          <a:lstStyle/>
          <a:p>
            <a:pPr>
              <a:defRPr/>
            </a:pPr>
            <a:r>
              <a:rPr lang="hr-HR" sz="1600" dirty="0">
                <a:solidFill>
                  <a:schemeClr val="tx1">
                    <a:lumMod val="85000"/>
                    <a:lumOff val="15000"/>
                  </a:schemeClr>
                </a:solidFill>
              </a:rPr>
              <a:t>Ag NPs: diatom cell wall penetration</a:t>
            </a:r>
            <a:endParaRPr lang="hr-HR" sz="1600" dirty="0">
              <a:solidFill>
                <a:schemeClr val="tx1">
                  <a:lumMod val="85000"/>
                  <a:lumOff val="15000"/>
                </a:schemeClr>
              </a:solidFill>
            </a:endParaRPr>
          </a:p>
        </p:txBody>
      </p:sp>
      <p:pic>
        <p:nvPicPr>
          <p:cNvPr id="31754" name="Picture 12" descr="D:\AFM_COST\APC-Zagreb May 2012\Picture4.png"/>
          <p:cNvPicPr>
            <a:picLocks noChangeAspect="1" noChangeArrowheads="1"/>
          </p:cNvPicPr>
          <p:nvPr/>
        </p:nvPicPr>
        <p:blipFill>
          <a:blip r:embed="rId6"/>
          <a:srcRect/>
          <a:stretch>
            <a:fillRect/>
          </a:stretch>
        </p:blipFill>
        <p:spPr bwMode="auto">
          <a:xfrm>
            <a:off x="5322888" y="3910013"/>
            <a:ext cx="3328987"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AF52B7A9-9514-4A0D-81DD-EEB1C2C4AA40}" type="slidenum">
              <a:rPr lang="de-DE" smtClean="0"/>
              <a:pPr>
                <a:defRPr/>
              </a:pPr>
              <a:t>11</a:t>
            </a:fld>
            <a:endParaRPr lang="de-DE"/>
          </a:p>
        </p:txBody>
      </p:sp>
      <p:sp>
        <p:nvSpPr>
          <p:cNvPr id="32770" name="Text Box 6"/>
          <p:cNvSpPr txBox="1">
            <a:spLocks noChangeArrowheads="1"/>
          </p:cNvSpPr>
          <p:nvPr/>
        </p:nvSpPr>
        <p:spPr bwMode="auto">
          <a:xfrm>
            <a:off x="1457325" y="1560513"/>
            <a:ext cx="7454900" cy="3425825"/>
          </a:xfrm>
          <a:prstGeom prst="rect">
            <a:avLst/>
          </a:prstGeom>
          <a:noFill/>
          <a:ln w="9525">
            <a:noFill/>
            <a:miter lim="800000"/>
            <a:headEnd/>
            <a:tailEnd/>
          </a:ln>
        </p:spPr>
        <p:txBody>
          <a:bodyPr>
            <a:spAutoFit/>
          </a:bodyPr>
          <a:lstStyle/>
          <a:p>
            <a:pPr defTabSz="914400">
              <a:spcBef>
                <a:spcPts val="600"/>
              </a:spcBef>
            </a:pPr>
            <a:r>
              <a:rPr lang="hr-HR" sz="1600"/>
              <a:t>over</a:t>
            </a:r>
            <a:r>
              <a:rPr lang="en-US" sz="1600"/>
              <a:t> 130 scientists participate</a:t>
            </a:r>
            <a:r>
              <a:rPr lang="hr-HR" sz="1600"/>
              <a:t>d</a:t>
            </a:r>
            <a:r>
              <a:rPr lang="en-US" sz="1600"/>
              <a:t> (female 28% , Early Stage Researcher </a:t>
            </a:r>
            <a:r>
              <a:rPr lang="hr-HR" sz="1600"/>
              <a:t> </a:t>
            </a:r>
            <a:r>
              <a:rPr lang="en-US" sz="1600"/>
              <a:t>35%) </a:t>
            </a:r>
          </a:p>
          <a:p>
            <a:pPr defTabSz="914400">
              <a:spcBef>
                <a:spcPts val="600"/>
              </a:spcBef>
            </a:pPr>
            <a:r>
              <a:rPr lang="en-US" sz="1600"/>
              <a:t>Join WG meeting, Lamorlaye, France May 2011  </a:t>
            </a:r>
          </a:p>
          <a:p>
            <a:pPr defTabSz="914400">
              <a:spcBef>
                <a:spcPts val="600"/>
              </a:spcBef>
            </a:pPr>
            <a:r>
              <a:rPr lang="en-US" sz="1600"/>
              <a:t>Action MC / WG meeting coupled with AFMBioMed Paris 2011</a:t>
            </a:r>
          </a:p>
          <a:p>
            <a:pPr defTabSz="914400">
              <a:spcBef>
                <a:spcPts val="600"/>
              </a:spcBef>
            </a:pPr>
            <a:r>
              <a:rPr lang="en-US" sz="1600"/>
              <a:t>Action WG meeting coupled with Linz Winter Workshop 2012</a:t>
            </a:r>
          </a:p>
          <a:p>
            <a:pPr defTabSz="914400">
              <a:spcBef>
                <a:spcPts val="600"/>
              </a:spcBef>
            </a:pPr>
            <a:r>
              <a:rPr lang="en-US" sz="1600"/>
              <a:t>First Summer School: 26 trainees, 12 instructors</a:t>
            </a:r>
            <a:endParaRPr lang="hr-HR" sz="1600"/>
          </a:p>
          <a:p>
            <a:pPr defTabSz="914400">
              <a:spcBef>
                <a:spcPts val="800"/>
              </a:spcBef>
            </a:pPr>
            <a:endParaRPr lang="en-US" sz="1000"/>
          </a:p>
          <a:p>
            <a:pPr defTabSz="914400">
              <a:spcBef>
                <a:spcPts val="600"/>
              </a:spcBef>
            </a:pPr>
            <a:r>
              <a:rPr lang="en-US" sz="1600"/>
              <a:t>One bilateral agreement between two COST countries (FR and RO) </a:t>
            </a:r>
            <a:r>
              <a:rPr lang="en-US" sz="1600" b="1"/>
              <a:t> </a:t>
            </a:r>
          </a:p>
          <a:p>
            <a:pPr defTabSz="914400">
              <a:spcBef>
                <a:spcPts val="600"/>
              </a:spcBef>
            </a:pPr>
            <a:r>
              <a:rPr lang="en-GB" sz="1600"/>
              <a:t>One pre-proposal entitled European Initiative, Cell nanomechanics as a diagnostic tool</a:t>
            </a:r>
            <a:endParaRPr lang="hr-HR" sz="1600"/>
          </a:p>
          <a:p>
            <a:pPr defTabSz="914400">
              <a:spcBef>
                <a:spcPts val="600"/>
              </a:spcBef>
            </a:pPr>
            <a:r>
              <a:rPr lang="en-GB" sz="1600"/>
              <a:t>One proposal for a European Grant </a:t>
            </a:r>
            <a:r>
              <a:rPr lang="hr-HR" sz="1600"/>
              <a:t>on</a:t>
            </a:r>
            <a:r>
              <a:rPr lang="en-GB" sz="1600"/>
              <a:t> NanoToxicology</a:t>
            </a:r>
          </a:p>
          <a:p>
            <a:pPr defTabSz="914400">
              <a:spcBef>
                <a:spcPts val="600"/>
              </a:spcBef>
            </a:pPr>
            <a:r>
              <a:rPr lang="en-GB" sz="1600"/>
              <a:t>Current applications have been submitted to national funding agencies</a:t>
            </a:r>
            <a:endParaRPr lang="en-US" sz="1600"/>
          </a:p>
        </p:txBody>
      </p:sp>
      <p:sp>
        <p:nvSpPr>
          <p:cNvPr id="32771" name="Rectangle 7"/>
          <p:cNvSpPr>
            <a:spLocks noChangeArrowheads="1"/>
          </p:cNvSpPr>
          <p:nvPr/>
        </p:nvSpPr>
        <p:spPr bwMode="auto">
          <a:xfrm>
            <a:off x="701675" y="5641975"/>
            <a:ext cx="7826375" cy="1066800"/>
          </a:xfrm>
          <a:prstGeom prst="rect">
            <a:avLst/>
          </a:prstGeom>
          <a:noFill/>
          <a:ln w="9525">
            <a:noFill/>
            <a:miter lim="800000"/>
            <a:headEnd/>
            <a:tailEnd/>
          </a:ln>
        </p:spPr>
        <p:txBody>
          <a:bodyPr anchor="ctr">
            <a:spAutoFit/>
          </a:bodyPr>
          <a:lstStyle/>
          <a:p>
            <a:r>
              <a:rPr lang="en-US"/>
              <a:t>Only one STSM in 2011</a:t>
            </a:r>
          </a:p>
          <a:p>
            <a:r>
              <a:rPr lang="en-US" sz="1400" i="1"/>
              <a:t>STSM Purpose: Isolation of Fibroblast nuclei for Atomic force microscopy</a:t>
            </a:r>
            <a:br>
              <a:rPr lang="en-US" sz="1400" i="1"/>
            </a:br>
            <a:r>
              <a:rPr lang="en-US" sz="1400" i="1"/>
              <a:t>Applicant: Ms Ketaki Apte  </a:t>
            </a:r>
            <a:r>
              <a:rPr lang="en-US" sz="1400" i="1">
                <a:hlinkClick r:id="rId3"/>
              </a:rPr>
              <a:t>STSM Request TD1002-6720</a:t>
            </a:r>
            <a:r>
              <a:rPr lang="en-US" sz="1400" i="1"/>
              <a:t/>
            </a:r>
            <a:br>
              <a:rPr lang="en-US" sz="1400" i="1"/>
            </a:br>
            <a:r>
              <a:rPr lang="fr-FR" i="1"/>
              <a:t> </a:t>
            </a:r>
          </a:p>
        </p:txBody>
      </p:sp>
      <p:sp>
        <p:nvSpPr>
          <p:cNvPr id="32772" name="Text Box 8"/>
          <p:cNvSpPr txBox="1">
            <a:spLocks noChangeArrowheads="1"/>
          </p:cNvSpPr>
          <p:nvPr/>
        </p:nvSpPr>
        <p:spPr bwMode="auto">
          <a:xfrm>
            <a:off x="158750" y="1987550"/>
            <a:ext cx="1085850" cy="366713"/>
          </a:xfrm>
          <a:prstGeom prst="rect">
            <a:avLst/>
          </a:prstGeom>
          <a:noFill/>
          <a:ln w="9525">
            <a:noFill/>
            <a:miter lim="800000"/>
            <a:headEnd/>
            <a:tailEnd/>
          </a:ln>
        </p:spPr>
        <p:txBody>
          <a:bodyPr>
            <a:spAutoFit/>
          </a:bodyPr>
          <a:lstStyle/>
          <a:p>
            <a:pPr defTabSz="914400">
              <a:spcBef>
                <a:spcPct val="50000"/>
              </a:spcBef>
            </a:pPr>
            <a:r>
              <a:rPr lang="en-US"/>
              <a:t>FACTS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SSchool_Group_2011"/>
          <p:cNvPicPr>
            <a:picLocks noChangeAspect="1" noChangeArrowheads="1"/>
          </p:cNvPicPr>
          <p:nvPr/>
        </p:nvPicPr>
        <p:blipFill>
          <a:blip r:embed="rId3"/>
          <a:srcRect/>
          <a:stretch>
            <a:fillRect/>
          </a:stretch>
        </p:blipFill>
        <p:spPr bwMode="auto">
          <a:xfrm>
            <a:off x="890588" y="2103438"/>
            <a:ext cx="7115175" cy="3154362"/>
          </a:xfrm>
          <a:prstGeom prst="rect">
            <a:avLst/>
          </a:prstGeom>
          <a:noFill/>
          <a:ln w="9525">
            <a:noFill/>
            <a:miter lim="800000"/>
            <a:headEnd/>
            <a:tailEnd/>
          </a:ln>
        </p:spPr>
      </p:pic>
      <p:sp>
        <p:nvSpPr>
          <p:cNvPr id="34818" name="Text Box 5"/>
          <p:cNvSpPr txBox="1">
            <a:spLocks noChangeArrowheads="1"/>
          </p:cNvSpPr>
          <p:nvPr/>
        </p:nvSpPr>
        <p:spPr bwMode="auto">
          <a:xfrm>
            <a:off x="1951038" y="5807075"/>
            <a:ext cx="5538787" cy="723900"/>
          </a:xfrm>
          <a:prstGeom prst="rect">
            <a:avLst/>
          </a:prstGeom>
          <a:noFill/>
          <a:ln w="9525">
            <a:noFill/>
            <a:miter lim="800000"/>
            <a:headEnd/>
            <a:tailEnd/>
          </a:ln>
        </p:spPr>
        <p:txBody>
          <a:bodyPr>
            <a:spAutoFit/>
          </a:bodyPr>
          <a:lstStyle/>
          <a:p>
            <a:pPr algn="ctr">
              <a:spcBef>
                <a:spcPts val="600"/>
              </a:spcBef>
            </a:pPr>
            <a:r>
              <a:rPr lang="en-US">
                <a:solidFill>
                  <a:schemeClr val="accent2"/>
                </a:solidFill>
              </a:rPr>
              <a:t>26 trainees, 10 instructors</a:t>
            </a:r>
          </a:p>
          <a:p>
            <a:pPr algn="ctr">
              <a:spcBef>
                <a:spcPts val="600"/>
              </a:spcBef>
            </a:pPr>
            <a:r>
              <a:rPr lang="en-US">
                <a:solidFill>
                  <a:schemeClr val="accent2"/>
                </a:solidFill>
              </a:rPr>
              <a:t> young (almost) and excellent gender balance!</a:t>
            </a:r>
            <a:endParaRPr lang="fr-FR"/>
          </a:p>
        </p:txBody>
      </p:sp>
      <p:sp>
        <p:nvSpPr>
          <p:cNvPr id="34819" name="Rectangle 6"/>
          <p:cNvSpPr>
            <a:spLocks noChangeArrowheads="1"/>
          </p:cNvSpPr>
          <p:nvPr/>
        </p:nvSpPr>
        <p:spPr bwMode="auto">
          <a:xfrm>
            <a:off x="268288" y="5346700"/>
            <a:ext cx="7859712" cy="274638"/>
          </a:xfrm>
          <a:prstGeom prst="rect">
            <a:avLst/>
          </a:prstGeom>
          <a:noFill/>
          <a:ln w="9525">
            <a:noFill/>
            <a:miter lim="800000"/>
            <a:headEnd/>
            <a:tailEnd/>
          </a:ln>
        </p:spPr>
        <p:txBody>
          <a:bodyPr>
            <a:spAutoFit/>
          </a:bodyPr>
          <a:lstStyle/>
          <a:p>
            <a:pPr algn="ctr">
              <a:spcBef>
                <a:spcPct val="50000"/>
              </a:spcBef>
            </a:pPr>
            <a:r>
              <a:rPr lang="en-US" sz="1200">
                <a:solidFill>
                  <a:schemeClr val="accent2"/>
                </a:solidFill>
              </a:rPr>
              <a:t>COST Action TD 1002 Summer School 2011   Marcoule, France August 30 – September 2</a:t>
            </a:r>
          </a:p>
        </p:txBody>
      </p:sp>
      <p:sp>
        <p:nvSpPr>
          <p:cNvPr id="34820" name="Text Box 5"/>
          <p:cNvSpPr txBox="1">
            <a:spLocks noChangeArrowheads="1"/>
          </p:cNvSpPr>
          <p:nvPr/>
        </p:nvSpPr>
        <p:spPr bwMode="auto">
          <a:xfrm>
            <a:off x="1123950" y="1403350"/>
            <a:ext cx="6545263" cy="396875"/>
          </a:xfrm>
          <a:prstGeom prst="rect">
            <a:avLst/>
          </a:prstGeom>
          <a:noFill/>
          <a:ln w="9525">
            <a:noFill/>
            <a:miter lim="800000"/>
            <a:headEnd/>
            <a:tailEnd/>
          </a:ln>
        </p:spPr>
        <p:txBody>
          <a:bodyPr>
            <a:spAutoFit/>
          </a:bodyPr>
          <a:lstStyle/>
          <a:p>
            <a:pPr algn="ctr" defTabSz="914400">
              <a:spcBef>
                <a:spcPct val="50000"/>
              </a:spcBef>
            </a:pPr>
            <a:r>
              <a:rPr lang="fr-FR" sz="2000"/>
              <a:t>The Education Si</a:t>
            </a:r>
            <a:r>
              <a:rPr lang="hr-HR" sz="2000"/>
              <a:t>t</a:t>
            </a:r>
            <a:r>
              <a:rPr lang="fr-FR" sz="2000"/>
              <a:t>e,   Leader: Alessandro Podesta, IT</a:t>
            </a: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p:cNvPicPr>
            <a:picLocks noChangeAspect="1" noChangeArrowheads="1"/>
          </p:cNvPicPr>
          <p:nvPr/>
        </p:nvPicPr>
        <p:blipFill>
          <a:blip r:embed="rId2"/>
          <a:srcRect/>
          <a:stretch>
            <a:fillRect/>
          </a:stretch>
        </p:blipFill>
        <p:spPr bwMode="auto">
          <a:xfrm>
            <a:off x="1371600" y="1462088"/>
            <a:ext cx="6591300" cy="5207000"/>
          </a:xfrm>
          <a:prstGeom prst="rect">
            <a:avLst/>
          </a:prstGeom>
          <a:noFill/>
          <a:ln w="9525">
            <a:noFill/>
            <a:miter lim="800000"/>
            <a:headEnd/>
            <a:tailEnd/>
          </a:ln>
        </p:spPr>
      </p:pic>
      <p:sp>
        <p:nvSpPr>
          <p:cNvPr id="36866" name="Text Box 5"/>
          <p:cNvSpPr txBox="1">
            <a:spLocks noChangeArrowheads="1"/>
          </p:cNvSpPr>
          <p:nvPr/>
        </p:nvSpPr>
        <p:spPr bwMode="auto">
          <a:xfrm>
            <a:off x="95250" y="1095375"/>
            <a:ext cx="1276350" cy="366713"/>
          </a:xfrm>
          <a:prstGeom prst="rect">
            <a:avLst/>
          </a:prstGeom>
          <a:noFill/>
          <a:ln w="9525">
            <a:noFill/>
            <a:miter lim="800000"/>
            <a:headEnd/>
            <a:tailEnd/>
          </a:ln>
        </p:spPr>
        <p:txBody>
          <a:bodyPr>
            <a:spAutoFit/>
          </a:bodyPr>
          <a:lstStyle/>
          <a:p>
            <a:pPr defTabSz="914400">
              <a:spcBef>
                <a:spcPct val="50000"/>
              </a:spcBef>
            </a:pPr>
            <a:r>
              <a:rPr lang="en-US"/>
              <a:t>Annex</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6"/>
          <p:cNvGrpSpPr>
            <a:grpSpLocks/>
          </p:cNvGrpSpPr>
          <p:nvPr/>
        </p:nvGrpSpPr>
        <p:grpSpPr bwMode="auto">
          <a:xfrm>
            <a:off x="639763" y="1962150"/>
            <a:ext cx="7866062" cy="4130675"/>
            <a:chOff x="214" y="1488"/>
            <a:chExt cx="5238" cy="2939"/>
          </a:xfrm>
        </p:grpSpPr>
        <p:pic>
          <p:nvPicPr>
            <p:cNvPr id="19458" name="Picture 4"/>
            <p:cNvPicPr>
              <a:picLocks noChangeAspect="1" noChangeArrowheads="1"/>
            </p:cNvPicPr>
            <p:nvPr/>
          </p:nvPicPr>
          <p:blipFill>
            <a:blip r:embed="rId3"/>
            <a:srcRect/>
            <a:stretch>
              <a:fillRect/>
            </a:stretch>
          </p:blipFill>
          <p:spPr bwMode="auto">
            <a:xfrm>
              <a:off x="668" y="1524"/>
              <a:ext cx="4501" cy="2903"/>
            </a:xfrm>
            <a:prstGeom prst="rect">
              <a:avLst/>
            </a:prstGeom>
            <a:noFill/>
            <a:ln w="9525">
              <a:noFill/>
              <a:miter lim="800000"/>
              <a:headEnd/>
              <a:tailEnd/>
            </a:ln>
          </p:spPr>
        </p:pic>
        <p:sp>
          <p:nvSpPr>
            <p:cNvPr id="19459" name="Rectangle 5"/>
            <p:cNvSpPr>
              <a:spLocks noChangeArrowheads="1"/>
            </p:cNvSpPr>
            <p:nvPr/>
          </p:nvSpPr>
          <p:spPr bwMode="auto">
            <a:xfrm>
              <a:off x="214" y="1488"/>
              <a:ext cx="5238" cy="113"/>
            </a:xfrm>
            <a:prstGeom prst="rect">
              <a:avLst/>
            </a:prstGeom>
            <a:solidFill>
              <a:schemeClr val="bg1"/>
            </a:solidFill>
            <a:ln w="9525">
              <a:solidFill>
                <a:schemeClr val="bg1"/>
              </a:solidFill>
              <a:miter lim="800000"/>
              <a:headEnd/>
              <a:tailEnd/>
            </a:ln>
          </p:spPr>
          <p:txBody>
            <a:bodyPr wrap="none" anchor="ctr"/>
            <a:lstStyle/>
            <a:p>
              <a:endParaRPr lang="fr-F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noChangeArrowheads="1"/>
          </p:cNvPicPr>
          <p:nvPr/>
        </p:nvPicPr>
        <p:blipFill>
          <a:blip r:embed="rId2"/>
          <a:srcRect/>
          <a:stretch>
            <a:fillRect/>
          </a:stretch>
        </p:blipFill>
        <p:spPr bwMode="auto">
          <a:xfrm>
            <a:off x="2260600" y="1992313"/>
            <a:ext cx="4716463" cy="3600450"/>
          </a:xfrm>
          <a:prstGeom prst="rect">
            <a:avLst/>
          </a:prstGeom>
          <a:noFill/>
          <a:ln w="9525">
            <a:noFill/>
            <a:miter lim="800000"/>
            <a:headEnd/>
            <a:tailEnd/>
          </a:ln>
        </p:spPr>
      </p:pic>
      <p:sp>
        <p:nvSpPr>
          <p:cNvPr id="21506" name="Text Box 5"/>
          <p:cNvSpPr txBox="1">
            <a:spLocks noChangeArrowheads="1"/>
          </p:cNvSpPr>
          <p:nvPr/>
        </p:nvSpPr>
        <p:spPr bwMode="auto">
          <a:xfrm>
            <a:off x="1020763" y="1262063"/>
            <a:ext cx="7294562" cy="730250"/>
          </a:xfrm>
          <a:prstGeom prst="rect">
            <a:avLst/>
          </a:prstGeom>
          <a:noFill/>
          <a:ln w="9525">
            <a:noFill/>
            <a:miter lim="800000"/>
            <a:headEnd/>
            <a:tailEnd/>
          </a:ln>
        </p:spPr>
        <p:txBody>
          <a:bodyPr>
            <a:spAutoFit/>
          </a:bodyPr>
          <a:lstStyle/>
          <a:p>
            <a:pPr algn="just">
              <a:spcBef>
                <a:spcPct val="50000"/>
              </a:spcBef>
            </a:pPr>
            <a:r>
              <a:rPr lang="en-US" sz="1400" b="1" i="1">
                <a:solidFill>
                  <a:schemeClr val="tx2"/>
                </a:solidFill>
              </a:rPr>
              <a:t>The main objective of the COST Action is to further develop and transfer the biophysical achievements of Atomic Force Microscopy to NanoMedicine and clinical research</a:t>
            </a:r>
            <a:r>
              <a:rPr lang="fr-FR" sz="1400" b="1" i="1">
                <a:solidFill>
                  <a:schemeClr val="tx2"/>
                </a:solidFill>
              </a:rPr>
              <a:t>.</a:t>
            </a:r>
          </a:p>
        </p:txBody>
      </p:sp>
      <p:sp>
        <p:nvSpPr>
          <p:cNvPr id="21507" name="Text Box 6"/>
          <p:cNvSpPr txBox="1">
            <a:spLocks noChangeArrowheads="1"/>
          </p:cNvSpPr>
          <p:nvPr/>
        </p:nvSpPr>
        <p:spPr bwMode="auto">
          <a:xfrm>
            <a:off x="1020763" y="5741988"/>
            <a:ext cx="6170612" cy="581025"/>
          </a:xfrm>
          <a:prstGeom prst="rect">
            <a:avLst/>
          </a:prstGeom>
          <a:noFill/>
          <a:ln w="9525">
            <a:noFill/>
            <a:miter lim="800000"/>
            <a:headEnd/>
            <a:tailEnd/>
          </a:ln>
        </p:spPr>
        <p:txBody>
          <a:bodyPr>
            <a:spAutoFit/>
          </a:bodyPr>
          <a:lstStyle/>
          <a:p>
            <a:pPr defTabSz="914400"/>
            <a:r>
              <a:rPr lang="en-US" sz="1600" b="1">
                <a:solidFill>
                  <a:schemeClr val="accent2"/>
                </a:solidFill>
              </a:rPr>
              <a:t>Is AFM useful in a clinical environment?</a:t>
            </a:r>
          </a:p>
          <a:p>
            <a:pPr defTabSz="914400"/>
            <a:r>
              <a:rPr lang="en-US" sz="1600" b="1">
                <a:solidFill>
                  <a:schemeClr val="accent2"/>
                </a:solidFill>
              </a:rPr>
              <a:t>If yes, when, where, and how?</a:t>
            </a:r>
            <a:endParaRPr lang="fr-FR" sz="1600" b="1">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p:cNvPicPr>
            <a:picLocks noChangeAspect="1" noChangeArrowheads="1"/>
          </p:cNvPicPr>
          <p:nvPr/>
        </p:nvPicPr>
        <p:blipFill>
          <a:blip r:embed="rId3"/>
          <a:srcRect t="11110"/>
          <a:stretch>
            <a:fillRect/>
          </a:stretch>
        </p:blipFill>
        <p:spPr bwMode="auto">
          <a:xfrm>
            <a:off x="601663" y="1573213"/>
            <a:ext cx="8161337" cy="3779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xfrm>
            <a:off x="7729538" y="6243638"/>
            <a:ext cx="571500" cy="365125"/>
          </a:xfrm>
        </p:spPr>
        <p:txBody>
          <a:bodyPr/>
          <a:lstStyle/>
          <a:p>
            <a:pPr>
              <a:defRPr/>
            </a:pPr>
            <a:fld id="{B37F8ED7-9415-4466-9CC6-07B6D8A7160D}" type="slidenum">
              <a:rPr lang="de-DE" smtClean="0"/>
              <a:pPr>
                <a:defRPr/>
              </a:pPr>
              <a:t>5</a:t>
            </a:fld>
            <a:endParaRPr lang="de-DE"/>
          </a:p>
        </p:txBody>
      </p:sp>
      <p:pic>
        <p:nvPicPr>
          <p:cNvPr id="24578" name="Picture 8"/>
          <p:cNvPicPr>
            <a:picLocks noChangeAspect="1" noChangeArrowheads="1"/>
          </p:cNvPicPr>
          <p:nvPr/>
        </p:nvPicPr>
        <p:blipFill>
          <a:blip r:embed="rId2"/>
          <a:srcRect/>
          <a:stretch>
            <a:fillRect/>
          </a:stretch>
        </p:blipFill>
        <p:spPr bwMode="auto">
          <a:xfrm>
            <a:off x="555625" y="1938338"/>
            <a:ext cx="4886325" cy="3276600"/>
          </a:xfrm>
          <a:prstGeom prst="rect">
            <a:avLst/>
          </a:prstGeom>
          <a:noFill/>
          <a:ln w="9525">
            <a:noFill/>
            <a:miter lim="800000"/>
            <a:headEnd/>
            <a:tailEnd/>
          </a:ln>
        </p:spPr>
      </p:pic>
      <p:sp>
        <p:nvSpPr>
          <p:cNvPr id="24579" name="Text Box 9"/>
          <p:cNvSpPr txBox="1">
            <a:spLocks noChangeArrowheads="1"/>
          </p:cNvSpPr>
          <p:nvPr/>
        </p:nvSpPr>
        <p:spPr bwMode="auto">
          <a:xfrm>
            <a:off x="5441950" y="1890713"/>
            <a:ext cx="3446463" cy="366712"/>
          </a:xfrm>
          <a:prstGeom prst="rect">
            <a:avLst/>
          </a:prstGeom>
          <a:noFill/>
          <a:ln w="9525">
            <a:noFill/>
            <a:miter lim="800000"/>
            <a:headEnd/>
            <a:tailEnd/>
          </a:ln>
        </p:spPr>
        <p:txBody>
          <a:bodyPr>
            <a:spAutoFit/>
          </a:bodyPr>
          <a:lstStyle/>
          <a:p>
            <a:pPr defTabSz="914400">
              <a:spcBef>
                <a:spcPct val="50000"/>
              </a:spcBef>
            </a:pPr>
            <a:r>
              <a:rPr lang="en-US"/>
              <a:t>22 COST countries 2 pending</a:t>
            </a:r>
          </a:p>
        </p:txBody>
      </p:sp>
      <p:sp>
        <p:nvSpPr>
          <p:cNvPr id="24580" name="Text Box 10"/>
          <p:cNvSpPr txBox="1">
            <a:spLocks noChangeArrowheads="1"/>
          </p:cNvSpPr>
          <p:nvPr/>
        </p:nvSpPr>
        <p:spPr bwMode="auto">
          <a:xfrm>
            <a:off x="5092700" y="2435225"/>
            <a:ext cx="3668713" cy="1006475"/>
          </a:xfrm>
          <a:prstGeom prst="rect">
            <a:avLst/>
          </a:prstGeom>
          <a:noFill/>
          <a:ln w="9525">
            <a:noFill/>
            <a:miter lim="800000"/>
            <a:headEnd/>
            <a:tailEnd/>
          </a:ln>
        </p:spPr>
        <p:txBody>
          <a:bodyPr>
            <a:spAutoFit/>
          </a:bodyPr>
          <a:lstStyle/>
          <a:p>
            <a:pPr defTabSz="914400" eaLnBrk="0" hangingPunct="0">
              <a:lnSpc>
                <a:spcPts val="1800"/>
              </a:lnSpc>
              <a:spcBef>
                <a:spcPts val="600"/>
              </a:spcBef>
            </a:pPr>
            <a:r>
              <a:rPr lang="de-DE" sz="1400" b="1">
                <a:solidFill>
                  <a:schemeClr val="hlink"/>
                </a:solidFill>
              </a:rPr>
              <a:t>AT, BE, CH, DE, DK, EL, ES, FI, FR, HR, HU, IE, IL, IT, LT, LU, NL, NO, PL, PT, RO,</a:t>
            </a:r>
            <a:r>
              <a:rPr lang="hr-HR" sz="1400" b="1">
                <a:solidFill>
                  <a:schemeClr val="hlink"/>
                </a:solidFill>
              </a:rPr>
              <a:t> SRB,</a:t>
            </a:r>
            <a:r>
              <a:rPr lang="de-DE" sz="1400" b="1">
                <a:solidFill>
                  <a:schemeClr val="hlink"/>
                </a:solidFill>
              </a:rPr>
              <a:t> TR, UK</a:t>
            </a:r>
          </a:p>
          <a:p>
            <a:pPr defTabSz="914400">
              <a:spcBef>
                <a:spcPct val="50000"/>
              </a:spcBef>
            </a:pPr>
            <a:endParaRPr lang="fr-FR" sz="1000"/>
          </a:p>
        </p:txBody>
      </p:sp>
      <p:sp>
        <p:nvSpPr>
          <p:cNvPr id="24581" name="Text Box 13"/>
          <p:cNvSpPr txBox="1">
            <a:spLocks noChangeArrowheads="1"/>
          </p:cNvSpPr>
          <p:nvPr/>
        </p:nvSpPr>
        <p:spPr bwMode="auto">
          <a:xfrm>
            <a:off x="5441950" y="3449638"/>
            <a:ext cx="3482975" cy="2282825"/>
          </a:xfrm>
          <a:prstGeom prst="rect">
            <a:avLst/>
          </a:prstGeom>
          <a:noFill/>
          <a:ln w="9525">
            <a:noFill/>
            <a:miter lim="800000"/>
            <a:headEnd/>
            <a:tailEnd/>
          </a:ln>
        </p:spPr>
        <p:txBody>
          <a:bodyPr>
            <a:spAutoFit/>
          </a:bodyPr>
          <a:lstStyle/>
          <a:p>
            <a:pPr defTabSz="914400"/>
            <a:r>
              <a:rPr lang="fr-FR" sz="1200" b="1"/>
              <a:t>Chair of the Action:</a:t>
            </a:r>
          </a:p>
          <a:p>
            <a:pPr defTabSz="914400"/>
            <a:r>
              <a:rPr lang="fr-FR" sz="1200">
                <a:hlinkClick r:id="rId3"/>
              </a:rPr>
              <a:t>Prof. Pierre PAROT</a:t>
            </a:r>
            <a:r>
              <a:rPr lang="fr-FR" sz="1200"/>
              <a:t> (FR)</a:t>
            </a:r>
            <a:endParaRPr lang="fr-FR" sz="1200" b="1"/>
          </a:p>
          <a:p>
            <a:pPr defTabSz="914400"/>
            <a:r>
              <a:rPr lang="fr-FR" sz="1200" b="1"/>
              <a:t>Vice Chair of the Action:</a:t>
            </a:r>
          </a:p>
          <a:p>
            <a:pPr defTabSz="914400"/>
            <a:r>
              <a:rPr lang="fr-FR" sz="1200">
                <a:hlinkClick r:id="rId4"/>
              </a:rPr>
              <a:t>Prof. Hans OBERLEITHNER</a:t>
            </a:r>
            <a:r>
              <a:rPr lang="fr-FR" sz="1200"/>
              <a:t> (DE)</a:t>
            </a:r>
            <a:endParaRPr lang="fr-FR" sz="1200" b="1"/>
          </a:p>
          <a:p>
            <a:pPr defTabSz="914400"/>
            <a:r>
              <a:rPr lang="fr-FR" sz="1200" b="1"/>
              <a:t>DC Rapporteurs:</a:t>
            </a:r>
          </a:p>
          <a:p>
            <a:pPr defTabSz="914400"/>
            <a:r>
              <a:rPr lang="fr-FR" sz="1200">
                <a:hlinkClick r:id="rId5"/>
              </a:rPr>
              <a:t>Prof. Pavle ANDJUS</a:t>
            </a:r>
            <a:r>
              <a:rPr lang="fr-FR" sz="1200"/>
              <a:t> (RS)</a:t>
            </a:r>
            <a:endParaRPr lang="fr-FR" sz="1200" b="1"/>
          </a:p>
          <a:p>
            <a:pPr defTabSz="914400"/>
            <a:r>
              <a:rPr lang="fr-FR" sz="1200" b="1"/>
              <a:t>DC Rapporteurs:</a:t>
            </a:r>
          </a:p>
          <a:p>
            <a:pPr defTabSz="914400"/>
            <a:r>
              <a:rPr lang="fr-FR" sz="1200">
                <a:hlinkClick r:id="rId6"/>
              </a:rPr>
              <a:t>Prof. Spiros H. ANASTASIADIS</a:t>
            </a:r>
            <a:r>
              <a:rPr lang="fr-FR" sz="1200"/>
              <a:t> (EL)</a:t>
            </a:r>
            <a:endParaRPr lang="fr-FR" sz="1200" b="1"/>
          </a:p>
          <a:p>
            <a:pPr defTabSz="914400"/>
            <a:r>
              <a:rPr lang="fr-FR" sz="1200" b="1"/>
              <a:t>Science officer of the Action:</a:t>
            </a:r>
          </a:p>
          <a:p>
            <a:pPr defTabSz="914400"/>
            <a:r>
              <a:rPr lang="fr-FR" sz="1200">
                <a:hlinkClick r:id="rId7"/>
              </a:rPr>
              <a:t>Dr Magdalena RADWANSKA</a:t>
            </a:r>
            <a:endParaRPr lang="fr-FR" sz="1200" b="1"/>
          </a:p>
          <a:p>
            <a:pPr defTabSz="914400"/>
            <a:r>
              <a:rPr lang="fr-FR" sz="1200" b="1"/>
              <a:t>Administrative officer of the Action:</a:t>
            </a:r>
          </a:p>
          <a:p>
            <a:pPr defTabSz="914400"/>
            <a:r>
              <a:rPr lang="fr-FR" sz="1200">
                <a:hlinkClick r:id="rId8"/>
              </a:rPr>
              <a:t>Ms Gabriela CRISTEA</a:t>
            </a:r>
            <a:endParaRPr lang="fr-FR" sz="1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4"/>
          <p:cNvSpPr txBox="1">
            <a:spLocks noChangeArrowheads="1"/>
          </p:cNvSpPr>
          <p:nvPr/>
        </p:nvSpPr>
        <p:spPr bwMode="auto">
          <a:xfrm>
            <a:off x="327025" y="1628775"/>
            <a:ext cx="8423275" cy="4408488"/>
          </a:xfrm>
          <a:prstGeom prst="rect">
            <a:avLst/>
          </a:prstGeom>
          <a:noFill/>
          <a:ln w="9525">
            <a:noFill/>
            <a:miter lim="800000"/>
            <a:headEnd/>
            <a:tailEnd/>
          </a:ln>
        </p:spPr>
        <p:txBody>
          <a:bodyPr>
            <a:spAutoFit/>
          </a:bodyPr>
          <a:lstStyle/>
          <a:p>
            <a:pPr>
              <a:spcBef>
                <a:spcPct val="50000"/>
              </a:spcBef>
            </a:pPr>
            <a:r>
              <a:rPr lang="fr-FR"/>
              <a:t>	</a:t>
            </a:r>
            <a:r>
              <a:rPr lang="en-US"/>
              <a:t>	</a:t>
            </a:r>
            <a:r>
              <a:rPr lang="en-US" sz="1600" b="1">
                <a:solidFill>
                  <a:schemeClr val="accent2"/>
                </a:solidFill>
              </a:rPr>
              <a:t>Meetings	</a:t>
            </a:r>
            <a:r>
              <a:rPr lang="en-US" sz="1600">
                <a:solidFill>
                  <a:schemeClr val="accent2"/>
                </a:solidFill>
              </a:rPr>
              <a:t>			</a:t>
            </a:r>
          </a:p>
          <a:p>
            <a:pPr>
              <a:spcBef>
                <a:spcPct val="50000"/>
              </a:spcBef>
            </a:pPr>
            <a:r>
              <a:rPr lang="en-US" sz="1600">
                <a:solidFill>
                  <a:schemeClr val="accent2"/>
                </a:solidFill>
              </a:rPr>
              <a:t>2010 Kickoff Meeting Brussels, December 10 </a:t>
            </a:r>
            <a:r>
              <a:rPr lang="en-US" sz="1200">
                <a:solidFill>
                  <a:schemeClr val="accent2"/>
                </a:solidFill>
              </a:rPr>
              <a:t>(LO: Magdalena Radwanska)</a:t>
            </a:r>
          </a:p>
          <a:p>
            <a:pPr>
              <a:spcBef>
                <a:spcPct val="50000"/>
              </a:spcBef>
            </a:pPr>
            <a:r>
              <a:rPr lang="en-US" sz="1600">
                <a:solidFill>
                  <a:schemeClr val="accent2"/>
                </a:solidFill>
              </a:rPr>
              <a:t>2011 WG Meeting Paris, May 10-13 </a:t>
            </a:r>
            <a:r>
              <a:rPr lang="en-US" sz="1200">
                <a:solidFill>
                  <a:schemeClr val="accent2"/>
                </a:solidFill>
              </a:rPr>
              <a:t>(LO: Pierre Parot)</a:t>
            </a:r>
          </a:p>
          <a:p>
            <a:pPr>
              <a:spcBef>
                <a:spcPct val="50000"/>
              </a:spcBef>
            </a:pPr>
            <a:r>
              <a:rPr lang="en-US" sz="1600">
                <a:solidFill>
                  <a:schemeClr val="accent2"/>
                </a:solidFill>
              </a:rPr>
              <a:t>2011 MC Meeting August 23  // AFMBioMed Conference Paris 2011  </a:t>
            </a:r>
            <a:r>
              <a:rPr lang="en-US" sz="1200">
                <a:solidFill>
                  <a:schemeClr val="accent2"/>
                </a:solidFill>
              </a:rPr>
              <a:t>(LO: Simon Scheuring)</a:t>
            </a:r>
          </a:p>
          <a:p>
            <a:pPr>
              <a:spcBef>
                <a:spcPct val="50000"/>
              </a:spcBef>
            </a:pPr>
            <a:endParaRPr lang="en-US" sz="1000">
              <a:solidFill>
                <a:schemeClr val="accent2"/>
              </a:solidFill>
            </a:endParaRPr>
          </a:p>
          <a:p>
            <a:pPr>
              <a:spcBef>
                <a:spcPct val="50000"/>
              </a:spcBef>
            </a:pPr>
            <a:r>
              <a:rPr lang="en-US" sz="1600">
                <a:solidFill>
                  <a:schemeClr val="accent2"/>
                </a:solidFill>
              </a:rPr>
              <a:t>2012 WG Meeting Linz February 3-4 // Linz Workshop 2012 </a:t>
            </a:r>
            <a:r>
              <a:rPr lang="en-US" sz="1200">
                <a:solidFill>
                  <a:schemeClr val="accent2"/>
                </a:solidFill>
              </a:rPr>
              <a:t>(LO: Peter Hinterdorfer)</a:t>
            </a:r>
          </a:p>
          <a:p>
            <a:pPr>
              <a:spcBef>
                <a:spcPct val="50000"/>
              </a:spcBef>
            </a:pPr>
            <a:r>
              <a:rPr lang="en-US" sz="1600">
                <a:solidFill>
                  <a:schemeClr val="accent2"/>
                </a:solidFill>
              </a:rPr>
              <a:t>2012 MC Meeting Cracow September 14 </a:t>
            </a:r>
            <a:r>
              <a:rPr lang="en-US" sz="1200">
                <a:solidFill>
                  <a:schemeClr val="accent2"/>
                </a:solidFill>
              </a:rPr>
              <a:t>(LO: Magorzata Lekka)</a:t>
            </a:r>
            <a:r>
              <a:rPr lang="en-US" sz="1600">
                <a:solidFill>
                  <a:schemeClr val="accent2"/>
                </a:solidFill>
              </a:rPr>
              <a:t>  </a:t>
            </a:r>
            <a:r>
              <a:rPr lang="en-US" sz="1000">
                <a:solidFill>
                  <a:schemeClr val="accent2"/>
                </a:solidFill>
              </a:rPr>
              <a:t>				</a:t>
            </a:r>
          </a:p>
          <a:p>
            <a:pPr>
              <a:spcBef>
                <a:spcPct val="50000"/>
              </a:spcBef>
            </a:pPr>
            <a:endParaRPr lang="en-US" sz="700">
              <a:solidFill>
                <a:schemeClr val="accent2"/>
              </a:solidFill>
            </a:endParaRPr>
          </a:p>
          <a:p>
            <a:pPr>
              <a:spcBef>
                <a:spcPct val="50000"/>
              </a:spcBef>
            </a:pPr>
            <a:r>
              <a:rPr lang="en-US" sz="1600" b="1">
                <a:solidFill>
                  <a:schemeClr val="accent2"/>
                </a:solidFill>
              </a:rPr>
              <a:t>		Schools</a:t>
            </a:r>
            <a:endParaRPr lang="en-US" sz="700">
              <a:solidFill>
                <a:schemeClr val="accent2"/>
              </a:solidFill>
            </a:endParaRPr>
          </a:p>
          <a:p>
            <a:pPr>
              <a:spcBef>
                <a:spcPct val="50000"/>
              </a:spcBef>
            </a:pPr>
            <a:r>
              <a:rPr lang="en-US" sz="1600">
                <a:solidFill>
                  <a:schemeClr val="accent2"/>
                </a:solidFill>
              </a:rPr>
              <a:t>2011 Marcoule Summer School, August 30 – September 2; 26 trainees </a:t>
            </a:r>
            <a:r>
              <a:rPr lang="en-US" sz="1200">
                <a:solidFill>
                  <a:schemeClr val="accent2"/>
                </a:solidFill>
              </a:rPr>
              <a:t>(LO: Jean-Luc Pellequer)</a:t>
            </a:r>
          </a:p>
          <a:p>
            <a:pPr>
              <a:spcBef>
                <a:spcPct val="50000"/>
              </a:spcBef>
            </a:pPr>
            <a:r>
              <a:rPr lang="en-US" sz="1600">
                <a:solidFill>
                  <a:schemeClr val="accent2"/>
                </a:solidFill>
              </a:rPr>
              <a:t>2012 Cracow Summer School</a:t>
            </a:r>
            <a:r>
              <a:rPr lang="hr-HR" sz="1600">
                <a:solidFill>
                  <a:schemeClr val="accent2"/>
                </a:solidFill>
              </a:rPr>
              <a:t>, </a:t>
            </a:r>
            <a:r>
              <a:rPr lang="en-US" sz="1600">
                <a:solidFill>
                  <a:schemeClr val="accent2"/>
                </a:solidFill>
              </a:rPr>
              <a:t>September 2012 </a:t>
            </a:r>
            <a:r>
              <a:rPr lang="en-US" sz="1200">
                <a:solidFill>
                  <a:schemeClr val="accent2"/>
                </a:solidFill>
              </a:rPr>
              <a:t>(LO: Magorzata Lekka)</a:t>
            </a:r>
            <a:r>
              <a:rPr lang="en-US" sz="1200"/>
              <a:t> </a:t>
            </a:r>
            <a:endParaRPr lang="en-US" sz="1200">
              <a:solidFill>
                <a:schemeClr val="accent2"/>
              </a:solidFill>
            </a:endParaRPr>
          </a:p>
          <a:p>
            <a:pPr>
              <a:spcBef>
                <a:spcPct val="50000"/>
              </a:spcBef>
            </a:pPr>
            <a:endParaRPr lang="en-US" sz="1200">
              <a:solidFill>
                <a:schemeClr val="accent2"/>
              </a:solidFill>
            </a:endParaRPr>
          </a:p>
          <a:p>
            <a:pPr>
              <a:spcBef>
                <a:spcPct val="50000"/>
              </a:spcBef>
            </a:pPr>
            <a:r>
              <a:rPr lang="en-US" sz="1200">
                <a:solidFill>
                  <a:schemeClr val="accent2"/>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762000" y="1733550"/>
            <a:ext cx="7732713" cy="3554413"/>
          </a:xfrm>
          <a:prstGeom prst="rect">
            <a:avLst/>
          </a:prstGeom>
          <a:noFill/>
          <a:ln w="9525">
            <a:noFill/>
            <a:miter lim="800000"/>
            <a:headEnd/>
            <a:tailEnd/>
          </a:ln>
          <a:effectLst/>
        </p:spPr>
        <p:txBody>
          <a:bodyPr>
            <a:spAutoFit/>
          </a:bodyPr>
          <a:lstStyle/>
          <a:p>
            <a:pPr algn="ctr" defTabSz="914400">
              <a:defRPr/>
            </a:pPr>
            <a:r>
              <a:rPr lang="en-US" b="1" dirty="0">
                <a:effectLst>
                  <a:outerShdw blurRad="38100" dist="38100" dir="2700000" algn="tl">
                    <a:srgbClr val="C0C0C0"/>
                  </a:outerShdw>
                </a:effectLst>
              </a:rPr>
              <a:t>Outputs from </a:t>
            </a:r>
            <a:r>
              <a:rPr lang="hr-HR" b="1" dirty="0">
                <a:effectLst>
                  <a:outerShdw blurRad="38100" dist="38100" dir="2700000" algn="tl">
                    <a:srgbClr val="C0C0C0"/>
                  </a:outerShdw>
                </a:effectLst>
              </a:rPr>
              <a:t>the </a:t>
            </a:r>
            <a:r>
              <a:rPr lang="en-US" b="1" dirty="0">
                <a:effectLst>
                  <a:outerShdw blurRad="38100" dist="38100" dir="2700000" algn="tl">
                    <a:srgbClr val="C0C0C0"/>
                  </a:outerShdw>
                </a:effectLst>
              </a:rPr>
              <a:t>Networking</a:t>
            </a:r>
            <a:r>
              <a:rPr lang="en-US" dirty="0">
                <a:effectLst>
                  <a:outerShdw blurRad="38100" dist="38100" dir="2700000" algn="tl">
                    <a:srgbClr val="C0C0C0"/>
                  </a:outerShdw>
                </a:effectLst>
              </a:rPr>
              <a:t> </a:t>
            </a:r>
            <a:endParaRPr lang="en-US" dirty="0">
              <a:effectLst>
                <a:outerShdw blurRad="38100" dist="38100" dir="2700000" algn="tl">
                  <a:srgbClr val="C0C0C0"/>
                </a:outerShdw>
              </a:effectLst>
            </a:endParaRPr>
          </a:p>
          <a:p>
            <a:pPr defTabSz="914400">
              <a:defRPr/>
            </a:pPr>
            <a:endParaRPr lang="en-US" dirty="0">
              <a:effectLst>
                <a:outerShdw blurRad="38100" dist="38100" dir="2700000" algn="tl">
                  <a:srgbClr val="C0C0C0"/>
                </a:outerShdw>
              </a:effectLst>
            </a:endParaRPr>
          </a:p>
          <a:p>
            <a:pPr defTabSz="914400">
              <a:defRPr/>
            </a:pPr>
            <a:r>
              <a:rPr lang="en-US" dirty="0">
                <a:effectLst>
                  <a:outerShdw blurRad="38100" dist="38100" dir="2700000" algn="tl">
                    <a:srgbClr val="C0C0C0"/>
                  </a:outerShdw>
                </a:effectLst>
              </a:rPr>
              <a:t>Need to define simple, robust and inexpensive instrument for cell diagnosis </a:t>
            </a:r>
            <a:r>
              <a:rPr lang="en-US" dirty="0">
                <a:effectLst>
                  <a:outerShdw blurRad="38100" dist="38100" dir="2700000" algn="tl">
                    <a:srgbClr val="C0C0C0"/>
                  </a:outerShdw>
                </a:effectLst>
              </a:rPr>
              <a:t>(which is the </a:t>
            </a:r>
            <a:r>
              <a:rPr lang="en-US" dirty="0">
                <a:effectLst>
                  <a:outerShdw blurRad="38100" dist="38100" dir="2700000" algn="tl">
                    <a:srgbClr val="C0C0C0"/>
                  </a:outerShdw>
                </a:effectLst>
              </a:rPr>
              <a:t>opposite </a:t>
            </a:r>
            <a:r>
              <a:rPr lang="hr-HR" dirty="0">
                <a:effectLst>
                  <a:outerShdw blurRad="38100" dist="38100" dir="2700000" algn="tl">
                    <a:srgbClr val="C0C0C0"/>
                  </a:outerShdw>
                </a:effectLst>
              </a:rPr>
              <a:t>to</a:t>
            </a:r>
            <a:r>
              <a:rPr lang="en-US" dirty="0">
                <a:effectLst>
                  <a:outerShdw blurRad="38100" dist="38100" dir="2700000" algn="tl">
                    <a:srgbClr val="C0C0C0"/>
                  </a:outerShdw>
                </a:effectLst>
              </a:rPr>
              <a:t> </a:t>
            </a:r>
            <a:r>
              <a:rPr lang="en-US" dirty="0">
                <a:effectLst>
                  <a:outerShdw blurRad="38100" dist="38100" dir="2700000" algn="tl">
                    <a:srgbClr val="C0C0C0"/>
                  </a:outerShdw>
                </a:effectLst>
              </a:rPr>
              <a:t>the current commercial AFM market)</a:t>
            </a:r>
          </a:p>
          <a:p>
            <a:pPr defTabSz="914400">
              <a:defRPr/>
            </a:pPr>
            <a:endParaRPr lang="en-US" dirty="0">
              <a:effectLst>
                <a:outerShdw blurRad="38100" dist="38100" dir="2700000" algn="tl">
                  <a:srgbClr val="C0C0C0"/>
                </a:outerShdw>
              </a:effectLst>
            </a:endParaRPr>
          </a:p>
          <a:p>
            <a:pPr defTabSz="914400">
              <a:defRPr/>
            </a:pPr>
            <a:r>
              <a:rPr lang="en-US" dirty="0">
                <a:effectLst>
                  <a:outerShdw blurRad="38100" dist="38100" dir="2700000" algn="tl">
                    <a:srgbClr val="C0C0C0"/>
                  </a:outerShdw>
                </a:effectLst>
              </a:rPr>
              <a:t>Need to introduce Normalization and Standardization in AFM (includes data storage, image processing, and data processing in Dynamic Force Spectroscopy)</a:t>
            </a:r>
          </a:p>
          <a:p>
            <a:pPr defTabSz="914400">
              <a:defRPr/>
            </a:pPr>
            <a:endParaRPr lang="en-US" dirty="0">
              <a:effectLst>
                <a:outerShdw blurRad="38100" dist="38100" dir="2700000" algn="tl">
                  <a:srgbClr val="C0C0C0"/>
                </a:outerShdw>
              </a:effectLst>
            </a:endParaRPr>
          </a:p>
          <a:p>
            <a:pPr defTabSz="914400">
              <a:defRPr/>
            </a:pPr>
            <a:r>
              <a:rPr lang="en-US" dirty="0">
                <a:effectLst>
                  <a:outerShdw blurRad="38100" dist="38100" dir="2700000" algn="tl">
                    <a:srgbClr val="C0C0C0"/>
                  </a:outerShdw>
                </a:effectLst>
              </a:rPr>
              <a:t>Need to establish stronger links with European AFM companies (which </a:t>
            </a:r>
            <a:r>
              <a:rPr lang="hr-HR" dirty="0">
                <a:effectLst>
                  <a:outerShdw blurRad="38100" dist="38100" dir="2700000" algn="tl">
                    <a:srgbClr val="C0C0C0"/>
                  </a:outerShdw>
                </a:effectLst>
              </a:rPr>
              <a:t>is</a:t>
            </a:r>
            <a:r>
              <a:rPr lang="en-US" dirty="0">
                <a:effectLst>
                  <a:outerShdw blurRad="38100" dist="38100" dir="2700000" algn="tl">
                    <a:srgbClr val="C0C0C0"/>
                  </a:outerShdw>
                </a:effectLst>
              </a:rPr>
              <a:t> </a:t>
            </a:r>
            <a:r>
              <a:rPr lang="en-US" dirty="0">
                <a:effectLst>
                  <a:outerShdw blurRad="38100" dist="38100" dir="2700000" algn="tl">
                    <a:srgbClr val="C0C0C0"/>
                  </a:outerShdw>
                </a:effectLst>
              </a:rPr>
              <a:t>not easy in a context of strong competition</a:t>
            </a:r>
            <a:r>
              <a:rPr lang="en-US" dirty="0">
                <a:effectLst>
                  <a:outerShdw blurRad="38100" dist="38100" dir="2700000" algn="tl">
                    <a:srgbClr val="C0C0C0"/>
                  </a:outerShdw>
                </a:effectLst>
              </a:rPr>
              <a:t>)</a:t>
            </a:r>
            <a:endParaRPr lang="en-US" dirty="0">
              <a:effectLst>
                <a:outerShdw blurRad="38100" dist="38100" dir="2700000" algn="tl">
                  <a:srgbClr val="C0C0C0"/>
                </a:outerShdw>
              </a:effectLst>
            </a:endParaRPr>
          </a:p>
          <a:p>
            <a:pPr defTabSz="914400">
              <a:spcBef>
                <a:spcPct val="50000"/>
              </a:spcBef>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11"/>
          <p:cNvGrpSpPr>
            <a:grpSpLocks noChangeAspect="1"/>
          </p:cNvGrpSpPr>
          <p:nvPr/>
        </p:nvGrpSpPr>
        <p:grpSpPr bwMode="auto">
          <a:xfrm>
            <a:off x="2960688" y="4387850"/>
            <a:ext cx="2867025" cy="1839913"/>
            <a:chOff x="3713653" y="1249281"/>
            <a:chExt cx="3552823" cy="2279650"/>
          </a:xfrm>
        </p:grpSpPr>
        <p:pic>
          <p:nvPicPr>
            <p:cNvPr id="28681" name="Picture 5" descr="dfs_salvatore">
              <a:hlinkClick r:id="rId3"/>
            </p:cNvPr>
            <p:cNvPicPr>
              <a:picLocks noChangeAspect="1" noChangeArrowheads="1"/>
            </p:cNvPicPr>
            <p:nvPr/>
          </p:nvPicPr>
          <p:blipFill>
            <a:blip r:embed="rId4"/>
            <a:srcRect/>
            <a:stretch>
              <a:fillRect/>
            </a:stretch>
          </p:blipFill>
          <p:spPr bwMode="auto">
            <a:xfrm>
              <a:off x="3713653" y="1249281"/>
              <a:ext cx="1507105" cy="2232000"/>
            </a:xfrm>
            <a:prstGeom prst="rect">
              <a:avLst/>
            </a:prstGeom>
            <a:noFill/>
            <a:ln w="9525">
              <a:noFill/>
              <a:miter lim="800000"/>
              <a:headEnd/>
              <a:tailEnd/>
            </a:ln>
          </p:spPr>
        </p:pic>
        <p:pic>
          <p:nvPicPr>
            <p:cNvPr id="28682" name="Picture 6" descr="life_at_the_nanoscale">
              <a:hlinkClick r:id="rId5"/>
            </p:cNvPr>
            <p:cNvPicPr>
              <a:picLocks noChangeAspect="1" noChangeArrowheads="1"/>
            </p:cNvPicPr>
            <p:nvPr/>
          </p:nvPicPr>
          <p:blipFill>
            <a:blip r:embed="rId6"/>
            <a:srcRect/>
            <a:stretch>
              <a:fillRect/>
            </a:stretch>
          </p:blipFill>
          <p:spPr bwMode="auto">
            <a:xfrm>
              <a:off x="5674213" y="1249281"/>
              <a:ext cx="1592263" cy="2279650"/>
            </a:xfrm>
            <a:prstGeom prst="rect">
              <a:avLst/>
            </a:prstGeom>
            <a:noFill/>
            <a:ln w="9525">
              <a:noFill/>
              <a:miter lim="800000"/>
              <a:headEnd/>
              <a:tailEnd/>
            </a:ln>
          </p:spPr>
        </p:pic>
      </p:grpSp>
      <p:pic>
        <p:nvPicPr>
          <p:cNvPr id="28674" name="Picture 4"/>
          <p:cNvPicPr>
            <a:picLocks noChangeAspect="1" noChangeArrowheads="1"/>
          </p:cNvPicPr>
          <p:nvPr/>
        </p:nvPicPr>
        <p:blipFill>
          <a:blip r:embed="rId7"/>
          <a:srcRect b="94205"/>
          <a:stretch>
            <a:fillRect/>
          </a:stretch>
        </p:blipFill>
        <p:spPr bwMode="auto">
          <a:xfrm>
            <a:off x="844550" y="1487488"/>
            <a:ext cx="5888038" cy="360362"/>
          </a:xfrm>
          <a:prstGeom prst="rect">
            <a:avLst/>
          </a:prstGeom>
          <a:noFill/>
          <a:ln w="9525">
            <a:noFill/>
            <a:miter lim="800000"/>
            <a:headEnd/>
            <a:tailEnd/>
          </a:ln>
        </p:spPr>
      </p:pic>
      <p:sp>
        <p:nvSpPr>
          <p:cNvPr id="28675" name="Rectangle 1"/>
          <p:cNvSpPr>
            <a:spLocks noChangeArrowheads="1"/>
          </p:cNvSpPr>
          <p:nvPr/>
        </p:nvSpPr>
        <p:spPr bwMode="auto">
          <a:xfrm>
            <a:off x="844550" y="1935163"/>
            <a:ext cx="7099300" cy="1939925"/>
          </a:xfrm>
          <a:prstGeom prst="rect">
            <a:avLst/>
          </a:prstGeom>
          <a:noFill/>
          <a:ln w="9525">
            <a:noFill/>
            <a:miter lim="800000"/>
            <a:headEnd/>
            <a:tailEnd/>
          </a:ln>
        </p:spPr>
        <p:txBody>
          <a:bodyPr anchor="ctr">
            <a:spAutoFit/>
          </a:bodyPr>
          <a:lstStyle/>
          <a:p>
            <a:pPr defTabSz="914400"/>
            <a:r>
              <a:rPr lang="hr-HR" sz="1200" b="1">
                <a:latin typeface="Calibri" pitchFamily="34" charset="0"/>
                <a:cs typeface="Times New Roman" pitchFamily="18" charset="0"/>
              </a:rPr>
              <a:t>* Two-dimensional kinetiks of inter-connexin interactions from single-molecule force spectroscopy. </a:t>
            </a:r>
            <a:endParaRPr lang="hr-HR" sz="1200" u="sng">
              <a:latin typeface="Calibri" pitchFamily="34" charset="0"/>
            </a:endParaRPr>
          </a:p>
          <a:p>
            <a:pPr defTabSz="914400" eaLnBrk="0" hangingPunct="0"/>
            <a:r>
              <a:rPr lang="hr-HR" sz="1200">
                <a:latin typeface="Calibri" pitchFamily="34" charset="0"/>
                <a:cs typeface="Times New Roman" pitchFamily="18" charset="0"/>
              </a:rPr>
              <a:t>Rico F, Oshima A, Hinterdorfer P, Fujiyoshi Y, Scheuring S</a:t>
            </a:r>
            <a:endParaRPr lang="hr-HR" sz="1200">
              <a:latin typeface="Calibri" pitchFamily="34" charset="0"/>
            </a:endParaRPr>
          </a:p>
          <a:p>
            <a:pPr defTabSz="914400" eaLnBrk="0" hangingPunct="0"/>
            <a:r>
              <a:rPr lang="hr-HR" sz="1200" i="1">
                <a:latin typeface="Calibri" pitchFamily="34" charset="0"/>
                <a:cs typeface="Times New Roman" pitchFamily="18" charset="0"/>
              </a:rPr>
              <a:t>J Mol Biol. </a:t>
            </a:r>
            <a:r>
              <a:rPr lang="hr-HR" sz="1200">
                <a:latin typeface="Calibri" pitchFamily="34" charset="0"/>
                <a:cs typeface="Times New Roman" pitchFamily="18" charset="0"/>
              </a:rPr>
              <a:t>2011 Sep 9;412(1):72-9. Epub 2011 Jul 23.</a:t>
            </a:r>
          </a:p>
          <a:p>
            <a:pPr defTabSz="914400" eaLnBrk="0" hangingPunct="0"/>
            <a:endParaRPr lang="hr-HR" sz="600">
              <a:latin typeface="Calibri" pitchFamily="34" charset="0"/>
            </a:endParaRPr>
          </a:p>
          <a:p>
            <a:pPr defTabSz="914400" eaLnBrk="0" hangingPunct="0"/>
            <a:r>
              <a:rPr lang="hr-HR" sz="1200" b="1">
                <a:latin typeface="Calibri" pitchFamily="34" charset="0"/>
                <a:cs typeface="Times New Roman" pitchFamily="18" charset="0"/>
              </a:rPr>
              <a:t>* Nanomechanical characterization of stiffness of eye lens cells</a:t>
            </a:r>
            <a:r>
              <a:rPr lang="hr-HR" sz="1200">
                <a:latin typeface="Calibri" pitchFamily="34" charset="0"/>
                <a:cs typeface="Times New Roman" pitchFamily="18" charset="0"/>
              </a:rPr>
              <a:t>. </a:t>
            </a:r>
            <a:endParaRPr lang="hr-HR" sz="1200">
              <a:latin typeface="Calibri" pitchFamily="34" charset="0"/>
            </a:endParaRPr>
          </a:p>
          <a:p>
            <a:pPr defTabSz="914400" eaLnBrk="0" hangingPunct="0"/>
            <a:r>
              <a:rPr lang="hr-HR" sz="1200">
                <a:latin typeface="Calibri" pitchFamily="34" charset="0"/>
                <a:cs typeface="Times New Roman" pitchFamily="18" charset="0"/>
              </a:rPr>
              <a:t>A. Hozic, F. Rico, A. Colom-Diego, N. Buzhynskyy, S. Scheuring </a:t>
            </a:r>
            <a:endParaRPr lang="hr-HR" sz="1200">
              <a:latin typeface="Calibri" pitchFamily="34" charset="0"/>
            </a:endParaRPr>
          </a:p>
          <a:p>
            <a:pPr defTabSz="914400" eaLnBrk="0" hangingPunct="0"/>
            <a:r>
              <a:rPr lang="hr-HR" sz="1200" i="1">
                <a:latin typeface="Calibri" pitchFamily="34" charset="0"/>
                <a:cs typeface="Times New Roman" pitchFamily="18" charset="0"/>
              </a:rPr>
              <a:t>Investigative Ophthalmology &amp; Visual Science</a:t>
            </a:r>
            <a:r>
              <a:rPr lang="hr-HR" sz="1200">
                <a:latin typeface="Calibri" pitchFamily="34" charset="0"/>
                <a:cs typeface="Times New Roman" pitchFamily="18" charset="0"/>
              </a:rPr>
              <a:t>, April 2012; 53 (4) 2151.</a:t>
            </a:r>
          </a:p>
          <a:p>
            <a:pPr defTabSz="914400" eaLnBrk="0" hangingPunct="0"/>
            <a:endParaRPr lang="hr-HR" sz="600">
              <a:latin typeface="Calibri" pitchFamily="34" charset="0"/>
              <a:cs typeface="Times New Roman" pitchFamily="18" charset="0"/>
            </a:endParaRPr>
          </a:p>
          <a:p>
            <a:pPr defTabSz="914400" eaLnBrk="0" hangingPunct="0"/>
            <a:r>
              <a:rPr lang="hr-HR" sz="1200" b="1">
                <a:latin typeface="Calibri" pitchFamily="34" charset="0"/>
              </a:rPr>
              <a:t>* </a:t>
            </a:r>
            <a:r>
              <a:rPr lang="en-GB" sz="1200" b="1">
                <a:latin typeface="Calibri" pitchFamily="34" charset="0"/>
              </a:rPr>
              <a:t>Pilot in vivo toxicological investigation of boron nitride nanotubes</a:t>
            </a:r>
            <a:r>
              <a:rPr lang="hr-HR" sz="1200" b="1">
                <a:latin typeface="Calibri" pitchFamily="34" charset="0"/>
              </a:rPr>
              <a:t>.</a:t>
            </a:r>
            <a:endParaRPr lang="hr-HR" sz="1200" b="1">
              <a:latin typeface="Calibri" pitchFamily="34" charset="0"/>
              <a:cs typeface="Times New Roman" pitchFamily="18" charset="0"/>
            </a:endParaRPr>
          </a:p>
          <a:p>
            <a:pPr defTabSz="914400" eaLnBrk="0" hangingPunct="0"/>
            <a:r>
              <a:rPr lang="en-GB" sz="1200">
                <a:latin typeface="Calibri" pitchFamily="34" charset="0"/>
              </a:rPr>
              <a:t>Ciofani G, Danti S, Genchi GG, D’Alessandro D, Pellequer J-L, Odorico M, Mattoli V and Giorgi M</a:t>
            </a:r>
            <a:endParaRPr lang="hr-HR" sz="1200">
              <a:latin typeface="Calibri" pitchFamily="34" charset="0"/>
            </a:endParaRPr>
          </a:p>
          <a:p>
            <a:pPr defTabSz="914400" eaLnBrk="0" hangingPunct="0"/>
            <a:r>
              <a:rPr lang="fr-FR" sz="1200" i="1">
                <a:latin typeface="Calibri" pitchFamily="34" charset="0"/>
              </a:rPr>
              <a:t>Int. J. Nanomed.</a:t>
            </a:r>
            <a:r>
              <a:rPr lang="hr-HR" sz="1200" i="1">
                <a:latin typeface="Calibri" pitchFamily="34" charset="0"/>
              </a:rPr>
              <a:t> (</a:t>
            </a:r>
            <a:r>
              <a:rPr lang="hr-HR" sz="1200">
                <a:latin typeface="Calibri" pitchFamily="34" charset="0"/>
              </a:rPr>
              <a:t>2012)</a:t>
            </a:r>
            <a:r>
              <a:rPr lang="fr-FR" sz="1200">
                <a:latin typeface="Calibri" pitchFamily="34" charset="0"/>
              </a:rPr>
              <a:t> </a:t>
            </a:r>
            <a:r>
              <a:rPr lang="fr-FR" sz="1200" b="1">
                <a:latin typeface="Calibri" pitchFamily="34" charset="0"/>
              </a:rPr>
              <a:t>7</a:t>
            </a:r>
            <a:r>
              <a:rPr lang="fr-FR" sz="1200">
                <a:latin typeface="Calibri" pitchFamily="34" charset="0"/>
              </a:rPr>
              <a:t>: 19-24.</a:t>
            </a:r>
            <a:endParaRPr lang="hr-HR" sz="1200">
              <a:latin typeface="Calibri" pitchFamily="34" charset="0"/>
            </a:endParaRPr>
          </a:p>
        </p:txBody>
      </p:sp>
      <p:sp>
        <p:nvSpPr>
          <p:cNvPr id="28676" name="TextBox 6"/>
          <p:cNvSpPr txBox="1">
            <a:spLocks noChangeArrowheads="1"/>
          </p:cNvSpPr>
          <p:nvPr/>
        </p:nvSpPr>
        <p:spPr bwMode="auto">
          <a:xfrm>
            <a:off x="2881313" y="3675063"/>
            <a:ext cx="2668587" cy="368300"/>
          </a:xfrm>
          <a:prstGeom prst="rect">
            <a:avLst/>
          </a:prstGeom>
          <a:noFill/>
          <a:ln w="9525">
            <a:noFill/>
            <a:miter lim="800000"/>
            <a:headEnd/>
            <a:tailEnd/>
          </a:ln>
        </p:spPr>
        <p:txBody>
          <a:bodyPr>
            <a:spAutoFit/>
          </a:bodyPr>
          <a:lstStyle/>
          <a:p>
            <a:endParaRPr lang="hr-HR"/>
          </a:p>
        </p:txBody>
      </p:sp>
      <p:sp>
        <p:nvSpPr>
          <p:cNvPr id="28677" name="TextBox 8"/>
          <p:cNvSpPr txBox="1">
            <a:spLocks noChangeArrowheads="1"/>
          </p:cNvSpPr>
          <p:nvPr/>
        </p:nvSpPr>
        <p:spPr bwMode="auto">
          <a:xfrm>
            <a:off x="5888038" y="3489325"/>
            <a:ext cx="2233612" cy="369888"/>
          </a:xfrm>
          <a:prstGeom prst="rect">
            <a:avLst/>
          </a:prstGeom>
          <a:noFill/>
          <a:ln w="9525">
            <a:noFill/>
            <a:miter lim="800000"/>
            <a:headEnd/>
            <a:tailEnd/>
          </a:ln>
        </p:spPr>
        <p:txBody>
          <a:bodyPr>
            <a:spAutoFit/>
          </a:bodyPr>
          <a:lstStyle/>
          <a:p>
            <a:endParaRPr lang="hr-HR"/>
          </a:p>
        </p:txBody>
      </p:sp>
      <p:grpSp>
        <p:nvGrpSpPr>
          <p:cNvPr id="28678" name="Group 14"/>
          <p:cNvGrpSpPr>
            <a:grpSpLocks/>
          </p:cNvGrpSpPr>
          <p:nvPr/>
        </p:nvGrpSpPr>
        <p:grpSpPr bwMode="auto">
          <a:xfrm>
            <a:off x="3767138" y="3975100"/>
            <a:ext cx="1223962" cy="338138"/>
            <a:chOff x="3549275" y="3826724"/>
            <a:chExt cx="1222750" cy="338554"/>
          </a:xfrm>
        </p:grpSpPr>
        <p:pic>
          <p:nvPicPr>
            <p:cNvPr id="28679" name="Picture 12"/>
            <p:cNvPicPr>
              <a:picLocks noChangeAspect="1" noChangeArrowheads="1"/>
            </p:cNvPicPr>
            <p:nvPr/>
          </p:nvPicPr>
          <p:blipFill>
            <a:blip r:embed="rId7"/>
            <a:srcRect l="59448" t="2303" r="33595" b="94205"/>
            <a:stretch>
              <a:fillRect/>
            </a:stretch>
          </p:blipFill>
          <p:spPr bwMode="auto">
            <a:xfrm>
              <a:off x="4362450" y="3935190"/>
              <a:ext cx="409575" cy="216932"/>
            </a:xfrm>
            <a:prstGeom prst="rect">
              <a:avLst/>
            </a:prstGeom>
            <a:noFill/>
            <a:ln w="9525">
              <a:noFill/>
              <a:miter lim="800000"/>
              <a:headEnd/>
              <a:tailEnd/>
            </a:ln>
          </p:spPr>
        </p:pic>
        <p:sp>
          <p:nvSpPr>
            <p:cNvPr id="28680" name="TextBox 13"/>
            <p:cNvSpPr txBox="1">
              <a:spLocks noChangeArrowheads="1"/>
            </p:cNvSpPr>
            <p:nvPr/>
          </p:nvSpPr>
          <p:spPr bwMode="auto">
            <a:xfrm>
              <a:off x="3549275" y="3826724"/>
              <a:ext cx="813175" cy="338554"/>
            </a:xfrm>
            <a:prstGeom prst="rect">
              <a:avLst/>
            </a:prstGeom>
            <a:noFill/>
            <a:ln w="9525">
              <a:noFill/>
              <a:miter lim="800000"/>
              <a:headEnd/>
              <a:tailEnd/>
            </a:ln>
          </p:spPr>
          <p:txBody>
            <a:bodyPr>
              <a:spAutoFit/>
            </a:bodyPr>
            <a:lstStyle/>
            <a:p>
              <a:r>
                <a:rPr lang="hr-HR" sz="1600" b="1">
                  <a:solidFill>
                    <a:srgbClr val="955183"/>
                  </a:solidFill>
                </a:rPr>
                <a:t>Books</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2162F8B5-53C8-441F-80C1-019D24AF7259}" type="slidenum">
              <a:rPr lang="de-DE" smtClean="0"/>
              <a:pPr>
                <a:defRPr/>
              </a:pPr>
              <a:t>9</a:t>
            </a:fld>
            <a:endParaRPr lang="de-DE"/>
          </a:p>
        </p:txBody>
      </p:sp>
      <p:pic>
        <p:nvPicPr>
          <p:cNvPr id="30722" name="Picture 4"/>
          <p:cNvPicPr>
            <a:picLocks noChangeAspect="1" noChangeArrowheads="1"/>
          </p:cNvPicPr>
          <p:nvPr/>
        </p:nvPicPr>
        <p:blipFill>
          <a:blip r:embed="rId2"/>
          <a:srcRect l="12100" t="27579" b="67203"/>
          <a:stretch>
            <a:fillRect/>
          </a:stretch>
        </p:blipFill>
        <p:spPr bwMode="auto">
          <a:xfrm>
            <a:off x="1460500" y="1343025"/>
            <a:ext cx="5745163" cy="360363"/>
          </a:xfrm>
          <a:prstGeom prst="rect">
            <a:avLst/>
          </a:prstGeom>
          <a:noFill/>
          <a:ln w="9525">
            <a:noFill/>
            <a:miter lim="800000"/>
            <a:headEnd/>
            <a:tailEnd/>
          </a:ln>
        </p:spPr>
      </p:pic>
      <p:sp>
        <p:nvSpPr>
          <p:cNvPr id="8" name="Rectangle 7"/>
          <p:cNvSpPr/>
          <p:nvPr/>
        </p:nvSpPr>
        <p:spPr>
          <a:xfrm>
            <a:off x="600075" y="1703388"/>
            <a:ext cx="6775450" cy="4708525"/>
          </a:xfrm>
          <a:prstGeom prst="rect">
            <a:avLst/>
          </a:prstGeom>
        </p:spPr>
        <p:txBody>
          <a:bodyPr>
            <a:spAutoFit/>
          </a:bodyPr>
          <a:lstStyle/>
          <a:p>
            <a:pPr defTabSz="914400"/>
            <a:r>
              <a:rPr lang="hr-HR" sz="1200" b="1">
                <a:latin typeface="Calibri" pitchFamily="34" charset="0"/>
                <a:cs typeface="Times New Roman" pitchFamily="18" charset="0"/>
              </a:rPr>
              <a:t>* Atomic force microscopy characterization of silver nanoparticles interactions with marine diatom cells and extracellular polymeric substance.</a:t>
            </a:r>
            <a:endParaRPr lang="hr-HR" sz="1200">
              <a:latin typeface="Calibri" pitchFamily="34" charset="0"/>
              <a:cs typeface="Times New Roman" pitchFamily="18" charset="0"/>
            </a:endParaRPr>
          </a:p>
          <a:p>
            <a:pPr defTabSz="914400" eaLnBrk="0" hangingPunct="0"/>
            <a:r>
              <a:rPr lang="hr-HR" sz="1200">
                <a:latin typeface="Calibri" pitchFamily="34" charset="0"/>
                <a:cs typeface="Times New Roman" pitchFamily="18" charset="0"/>
              </a:rPr>
              <a:t>G. Pletikapić, V. Žutić, I.  Vinković Vrček, V. Svetličić, </a:t>
            </a:r>
            <a:r>
              <a:rPr lang="hr-HR" sz="1200" i="1">
                <a:latin typeface="Calibri" pitchFamily="34" charset="0"/>
                <a:cs typeface="Times New Roman" pitchFamily="18" charset="0"/>
              </a:rPr>
              <a:t>J. Mol. Recognit., </a:t>
            </a:r>
            <a:r>
              <a:rPr lang="hr-HR" sz="1200">
                <a:latin typeface="Calibri" pitchFamily="34" charset="0"/>
                <a:cs typeface="Times New Roman" pitchFamily="18" charset="0"/>
              </a:rPr>
              <a:t>(2012), DOI: 10.1002/jmr.2177.</a:t>
            </a:r>
            <a:endParaRPr lang="hr-HR" sz="600">
              <a:latin typeface="Calibri" pitchFamily="34" charset="0"/>
              <a:cs typeface="Times New Roman" pitchFamily="18" charset="0"/>
            </a:endParaRPr>
          </a:p>
          <a:p>
            <a:pPr defTabSz="914400" eaLnBrk="0" hangingPunct="0"/>
            <a:r>
              <a:rPr lang="hr-HR" sz="1200" b="1">
                <a:latin typeface="Calibri" pitchFamily="34" charset="0"/>
                <a:cs typeface="Times New Roman" pitchFamily="18" charset="0"/>
              </a:rPr>
              <a:t>* Polymer Networks Produced by Marine Diatoms in the Northern Adriatic Sea. </a:t>
            </a:r>
            <a:endParaRPr lang="hr-HR" sz="1200">
              <a:latin typeface="Calibri" pitchFamily="34" charset="0"/>
              <a:cs typeface="Times New Roman" pitchFamily="18" charset="0"/>
            </a:endParaRPr>
          </a:p>
          <a:p>
            <a:pPr defTabSz="914400" eaLnBrk="0" hangingPunct="0"/>
            <a:r>
              <a:rPr lang="hr-HR" sz="1200">
                <a:latin typeface="Calibri" pitchFamily="34" charset="0"/>
                <a:cs typeface="Times New Roman" pitchFamily="18" charset="0"/>
              </a:rPr>
              <a:t> V. Svetličić, V. Žutić, T. Mišić Radić, G. Pletikapić, A. Hozić Zimmermann, and R. Urbani,  </a:t>
            </a:r>
            <a:r>
              <a:rPr lang="hr-HR" sz="1200" i="1">
                <a:latin typeface="Calibri" pitchFamily="34" charset="0"/>
                <a:cs typeface="Times New Roman" pitchFamily="18" charset="0"/>
              </a:rPr>
              <a:t>Marine Drugs</a:t>
            </a:r>
            <a:r>
              <a:rPr lang="hr-HR" sz="1200">
                <a:latin typeface="Calibri" pitchFamily="34" charset="0"/>
                <a:cs typeface="Times New Roman" pitchFamily="18" charset="0"/>
              </a:rPr>
              <a:t>, </a:t>
            </a:r>
            <a:r>
              <a:rPr lang="hr-HR" sz="1200" b="1">
                <a:latin typeface="Calibri" pitchFamily="34" charset="0"/>
                <a:cs typeface="Times New Roman" pitchFamily="18" charset="0"/>
              </a:rPr>
              <a:t>9</a:t>
            </a:r>
            <a:r>
              <a:rPr lang="hr-HR" sz="1200">
                <a:latin typeface="Calibri" pitchFamily="34" charset="0"/>
                <a:cs typeface="Times New Roman" pitchFamily="18" charset="0"/>
              </a:rPr>
              <a:t> (2011) 666-679.</a:t>
            </a:r>
            <a:endParaRPr lang="hr-HR" sz="600">
              <a:latin typeface="Calibri" pitchFamily="34" charset="0"/>
              <a:cs typeface="Times New Roman" pitchFamily="18" charset="0"/>
            </a:endParaRPr>
          </a:p>
          <a:p>
            <a:pPr defTabSz="914400" eaLnBrk="0" hangingPunct="0"/>
            <a:r>
              <a:rPr lang="hr-HR" sz="1200" b="1">
                <a:latin typeface="Calibri" pitchFamily="34" charset="0"/>
                <a:cs typeface="Times New Roman" pitchFamily="18" charset="0"/>
              </a:rPr>
              <a:t>* Quantitative Nanomechanical Mapping of Marine Diatom in Seawater Using Peak Force Tapping AFM</a:t>
            </a:r>
            <a:endParaRPr lang="hr-HR" sz="1200">
              <a:latin typeface="Calibri" pitchFamily="34" charset="0"/>
              <a:cs typeface="Times New Roman" pitchFamily="18" charset="0"/>
            </a:endParaRPr>
          </a:p>
          <a:p>
            <a:pPr defTabSz="914400" eaLnBrk="0" hangingPunct="0"/>
            <a:r>
              <a:rPr lang="hr-HR" sz="1200">
                <a:latin typeface="Calibri" pitchFamily="34" charset="0"/>
                <a:cs typeface="Times New Roman" pitchFamily="18" charset="0"/>
              </a:rPr>
              <a:t>G. Pletikapić, A. Berquand, T. Mišić Radić, and V. Svetličić, </a:t>
            </a:r>
            <a:r>
              <a:rPr lang="hr-HR" sz="1200" i="1">
                <a:latin typeface="Calibri" pitchFamily="34" charset="0"/>
                <a:cs typeface="Times New Roman" pitchFamily="18" charset="0"/>
              </a:rPr>
              <a:t>Journal of Phycology</a:t>
            </a:r>
            <a:r>
              <a:rPr lang="hr-HR" sz="1200">
                <a:latin typeface="Calibri" pitchFamily="34" charset="0"/>
                <a:cs typeface="Times New Roman" pitchFamily="18" charset="0"/>
              </a:rPr>
              <a:t>, </a:t>
            </a:r>
            <a:r>
              <a:rPr lang="en-US" sz="1200" b="1">
                <a:latin typeface="Calibri" pitchFamily="34" charset="0"/>
                <a:cs typeface="Times New Roman" pitchFamily="18" charset="0"/>
              </a:rPr>
              <a:t>48</a:t>
            </a:r>
            <a:r>
              <a:rPr lang="en-US" sz="1200">
                <a:latin typeface="Calibri" pitchFamily="34" charset="0"/>
                <a:cs typeface="Times New Roman" pitchFamily="18" charset="0"/>
              </a:rPr>
              <a:t> (2012) 174–185</a:t>
            </a:r>
            <a:r>
              <a:rPr lang="en-US" sz="1200" i="1">
                <a:latin typeface="Calibri" pitchFamily="34" charset="0"/>
                <a:cs typeface="Times New Roman" pitchFamily="18" charset="0"/>
              </a:rPr>
              <a:t>.</a:t>
            </a:r>
            <a:endParaRPr lang="hr-HR" sz="600">
              <a:latin typeface="Calibri" pitchFamily="34" charset="0"/>
              <a:cs typeface="Times New Roman" pitchFamily="18" charset="0"/>
            </a:endParaRPr>
          </a:p>
          <a:p>
            <a:pPr defTabSz="914400" eaLnBrk="0" hangingPunct="0"/>
            <a:r>
              <a:rPr lang="hr-HR" sz="1200" b="1">
                <a:latin typeface="Calibri" pitchFamily="34" charset="0"/>
                <a:cs typeface="Times New Roman" pitchFamily="18" charset="0"/>
              </a:rPr>
              <a:t>* Adhesive-free colloidal probes for nanoscale force measurements: Production and characterization.</a:t>
            </a:r>
            <a:endParaRPr lang="hr-HR" sz="1200">
              <a:latin typeface="Calibri" pitchFamily="34" charset="0"/>
              <a:cs typeface="Times New Roman" pitchFamily="18" charset="0"/>
            </a:endParaRPr>
          </a:p>
          <a:p>
            <a:pPr defTabSz="914400" eaLnBrk="0" hangingPunct="0"/>
            <a:r>
              <a:rPr lang="hr-HR" sz="1200">
                <a:latin typeface="Calibri" pitchFamily="34" charset="0"/>
                <a:cs typeface="Times New Roman" pitchFamily="18" charset="0"/>
              </a:rPr>
              <a:t>Indrieri, M.; Podesta, A.; Bongiorno, G.; Marchesi, D.; Milani, P., Review of Scientific Instruments 2011, </a:t>
            </a:r>
            <a:r>
              <a:rPr lang="hr-HR" sz="1200" b="1">
                <a:latin typeface="Calibri" pitchFamily="34" charset="0"/>
                <a:cs typeface="Times New Roman" pitchFamily="18" charset="0"/>
              </a:rPr>
              <a:t>82</a:t>
            </a:r>
            <a:r>
              <a:rPr lang="hr-HR" sz="1200">
                <a:latin typeface="Calibri" pitchFamily="34" charset="0"/>
                <a:cs typeface="Times New Roman" pitchFamily="18" charset="0"/>
              </a:rPr>
              <a:t> (2), 023708-11.</a:t>
            </a:r>
          </a:p>
          <a:p>
            <a:pPr defTabSz="914400" eaLnBrk="0" hangingPunct="0"/>
            <a:r>
              <a:rPr lang="hr-HR" sz="1200" b="1">
                <a:latin typeface="Calibri" pitchFamily="34" charset="0"/>
                <a:cs typeface="Times New Roman" pitchFamily="18" charset="0"/>
              </a:rPr>
              <a:t>* Fluorescence and atomic force microscopy imaging of wall teichoic acids in Lactobacillus plantarum.  </a:t>
            </a:r>
            <a:endParaRPr lang="hr-HR" sz="1200">
              <a:latin typeface="Calibri" pitchFamily="34" charset="0"/>
              <a:cs typeface="Times New Roman" pitchFamily="18" charset="0"/>
            </a:endParaRPr>
          </a:p>
          <a:p>
            <a:pPr defTabSz="914400" eaLnBrk="0" hangingPunct="0"/>
            <a:r>
              <a:rPr lang="hr-HR" sz="1200">
                <a:latin typeface="Calibri" pitchFamily="34" charset="0"/>
                <a:cs typeface="Times New Roman" pitchFamily="18" charset="0"/>
              </a:rPr>
              <a:t>Andre, Deghorain, va Swam, Kleerebezem, Hols and Dufrêne, ACS Chem. Biol., </a:t>
            </a:r>
            <a:r>
              <a:rPr lang="hr-HR" sz="1200" b="1">
                <a:latin typeface="Calibri" pitchFamily="34" charset="0"/>
                <a:cs typeface="Times New Roman" pitchFamily="18" charset="0"/>
              </a:rPr>
              <a:t>6</a:t>
            </a:r>
            <a:r>
              <a:rPr lang="hr-HR" sz="1200">
                <a:latin typeface="Calibri" pitchFamily="34" charset="0"/>
                <a:cs typeface="Times New Roman" pitchFamily="18" charset="0"/>
              </a:rPr>
              <a:t> (2011) 366-376.</a:t>
            </a:r>
          </a:p>
          <a:p>
            <a:pPr defTabSz="914400" eaLnBrk="0" hangingPunct="0"/>
            <a:r>
              <a:rPr lang="hr-HR" sz="1200" b="1">
                <a:latin typeface="Calibri" pitchFamily="34" charset="0"/>
                <a:cs typeface="Times New Roman" pitchFamily="18" charset="0"/>
              </a:rPr>
              <a:t>* Effect of Antimicrobial Peptide-Amide: Indolicin on Biological Membranes. </a:t>
            </a:r>
            <a:endParaRPr lang="hr-HR" sz="1200">
              <a:latin typeface="Calibri" pitchFamily="34" charset="0"/>
              <a:cs typeface="Times New Roman" pitchFamily="18" charset="0"/>
            </a:endParaRPr>
          </a:p>
          <a:p>
            <a:pPr defTabSz="914400" eaLnBrk="0" hangingPunct="0"/>
            <a:r>
              <a:rPr lang="hr-HR" sz="1200">
                <a:latin typeface="Calibri" pitchFamily="34" charset="0"/>
                <a:cs typeface="Times New Roman" pitchFamily="18" charset="0"/>
              </a:rPr>
              <a:t>Végh, Nagy, Balint, Kerényi, Rakhely, Varo and Szegletes, Journal of Biomedicine and Biotechnology, Vol 2011 (2011) ID 670589, 6 pages doi: 10.1155/2011/670589.</a:t>
            </a:r>
          </a:p>
          <a:p>
            <a:pPr defTabSz="914400" eaLnBrk="0" hangingPunct="0"/>
            <a:r>
              <a:rPr lang="hr-HR" sz="1200" b="1">
                <a:latin typeface="Calibri" pitchFamily="34" charset="0"/>
                <a:cs typeface="Times New Roman" pitchFamily="18" charset="0"/>
              </a:rPr>
              <a:t>* Forces guiding assembly of light-harvesting complex 2 in native membranes.</a:t>
            </a:r>
            <a:endParaRPr lang="hr-HR" sz="1200">
              <a:latin typeface="Calibri" pitchFamily="34" charset="0"/>
              <a:cs typeface="Times New Roman" pitchFamily="18" charset="0"/>
            </a:endParaRPr>
          </a:p>
          <a:p>
            <a:pPr defTabSz="914400" eaLnBrk="0" hangingPunct="0"/>
            <a:r>
              <a:rPr lang="hr-HR" sz="1200">
                <a:latin typeface="Calibri" pitchFamily="34" charset="0"/>
                <a:cs typeface="Times New Roman" pitchFamily="18" charset="0"/>
              </a:rPr>
              <a:t>Lu-Ning Liu, Katia Duquesne, Filipp Oesterhelt, James N. Sturgis, and Simon Scheuring</a:t>
            </a:r>
            <a:r>
              <a:rPr lang="hr-HR" sz="1200" b="1">
                <a:latin typeface="Calibri" pitchFamily="34" charset="0"/>
                <a:cs typeface="Times New Roman" pitchFamily="18" charset="0"/>
              </a:rPr>
              <a:t> </a:t>
            </a:r>
            <a:r>
              <a:rPr lang="hr-HR" sz="1200">
                <a:latin typeface="Calibri" pitchFamily="34" charset="0"/>
                <a:cs typeface="Times New Roman" pitchFamily="18" charset="0"/>
              </a:rPr>
              <a:t>, PNAS,  June 7, 2011, 108 </a:t>
            </a:r>
            <a:r>
              <a:rPr lang="hr-HR" sz="1200">
                <a:latin typeface="Calibri" pitchFamily="34" charset="0"/>
                <a:ea typeface="Times New Roman" pitchFamily="18" charset="0"/>
                <a:cs typeface="Cambria Math" pitchFamily="18" charset="0"/>
              </a:rPr>
              <a:t>(</a:t>
            </a:r>
            <a:r>
              <a:rPr lang="hr-HR" sz="1200">
                <a:latin typeface="Calibri" pitchFamily="34" charset="0"/>
                <a:cs typeface="Times New Roman" pitchFamily="18" charset="0"/>
              </a:rPr>
              <a:t>23) 9455</a:t>
            </a:r>
            <a:r>
              <a:rPr lang="hr-HR" sz="1200" i="1">
                <a:latin typeface="Calibri" pitchFamily="34" charset="0"/>
                <a:cs typeface="Times New Roman" pitchFamily="18" charset="0"/>
              </a:rPr>
              <a:t>–</a:t>
            </a:r>
            <a:r>
              <a:rPr lang="hr-HR" sz="1200">
                <a:latin typeface="Calibri" pitchFamily="34" charset="0"/>
                <a:cs typeface="Times New Roman" pitchFamily="18" charset="0"/>
              </a:rPr>
              <a:t>9459.</a:t>
            </a:r>
          </a:p>
          <a:p>
            <a:pPr defTabSz="914400" eaLnBrk="0" hangingPunct="0"/>
            <a:r>
              <a:rPr lang="hr-HR" sz="1200" b="1">
                <a:latin typeface="Calibri" pitchFamily="34" charset="0"/>
              </a:rPr>
              <a:t>* </a:t>
            </a:r>
            <a:r>
              <a:rPr lang="en-US" sz="1200" b="1">
                <a:latin typeface="Calibri" pitchFamily="34" charset="0"/>
              </a:rPr>
              <a:t>Two barriers for sodium in vascular endothelium?</a:t>
            </a:r>
            <a:endParaRPr lang="hr-HR" sz="1200">
              <a:latin typeface="Calibri" pitchFamily="34" charset="0"/>
            </a:endParaRPr>
          </a:p>
          <a:p>
            <a:pPr defTabSz="914400" eaLnBrk="0" hangingPunct="0">
              <a:buFontTx/>
              <a:buAutoNum type="alphaUcPeriod" startAt="8"/>
            </a:pPr>
            <a:r>
              <a:rPr lang="hr-HR" sz="1200">
                <a:latin typeface="Calibri" pitchFamily="34" charset="0"/>
              </a:rPr>
              <a:t>Oberleithner, Annals of Medicine (2012), DOI</a:t>
            </a:r>
            <a:r>
              <a:rPr lang="hr-HR" sz="1200"/>
              <a:t>: </a:t>
            </a:r>
            <a:r>
              <a:rPr lang="hr-HR" sz="1200">
                <a:latin typeface="Calibri" pitchFamily="34" charset="0"/>
              </a:rPr>
              <a:t>10.3109/07853890.2011.653397, Mini Review</a:t>
            </a:r>
          </a:p>
          <a:p>
            <a:pPr defTabSz="914400"/>
            <a:r>
              <a:rPr lang="hr-HR" sz="1200" b="1">
                <a:latin typeface="Calibri" pitchFamily="34" charset="0"/>
              </a:rPr>
              <a:t>* </a:t>
            </a:r>
            <a:r>
              <a:rPr lang="en-US" sz="1200" b="1">
                <a:latin typeface="Calibri" pitchFamily="34" charset="0"/>
              </a:rPr>
              <a:t>Nanomechanics and Sodium Permeability of Endothelial</a:t>
            </a:r>
            <a:r>
              <a:rPr lang="hr-HR" sz="1200" b="1">
                <a:latin typeface="Calibri" pitchFamily="34" charset="0"/>
              </a:rPr>
              <a:t> </a:t>
            </a:r>
            <a:r>
              <a:rPr lang="en-US" sz="1200" b="1">
                <a:latin typeface="Calibri" pitchFamily="34" charset="0"/>
              </a:rPr>
              <a:t>Surface Layer Modulated by Hawthorn Extract WS 1442</a:t>
            </a:r>
            <a:r>
              <a:rPr lang="hr-HR" sz="1200" b="1">
                <a:latin typeface="Calibri" pitchFamily="34" charset="0"/>
              </a:rPr>
              <a:t>. </a:t>
            </a:r>
          </a:p>
          <a:p>
            <a:pPr defTabSz="914400"/>
            <a:r>
              <a:rPr lang="hr-HR" sz="1200">
                <a:latin typeface="Calibri" pitchFamily="34" charset="0"/>
              </a:rPr>
              <a:t>W. Peters, V. Drueppel, K. Kusche-Vihrog, C. Schubert, H. Oberleithner, PloS ONE, </a:t>
            </a:r>
            <a:r>
              <a:rPr lang="en-US" sz="1200">
                <a:latin typeface="Calibri" pitchFamily="34" charset="0"/>
              </a:rPr>
              <a:t>2012</a:t>
            </a:r>
            <a:r>
              <a:rPr lang="hr-HR" sz="1200">
                <a:latin typeface="Calibri" pitchFamily="34" charset="0"/>
              </a:rPr>
              <a:t>, </a:t>
            </a:r>
            <a:r>
              <a:rPr lang="en-US" sz="1200" b="1">
                <a:latin typeface="Calibri" pitchFamily="34" charset="0"/>
              </a:rPr>
              <a:t>7</a:t>
            </a:r>
            <a:r>
              <a:rPr lang="en-US" sz="1200">
                <a:latin typeface="Calibri" pitchFamily="34" charset="0"/>
              </a:rPr>
              <a:t> </a:t>
            </a:r>
            <a:r>
              <a:rPr lang="hr-HR" sz="1200">
                <a:latin typeface="Calibri" pitchFamily="34" charset="0"/>
              </a:rPr>
              <a:t>(</a:t>
            </a:r>
            <a:r>
              <a:rPr lang="en-US" sz="1200">
                <a:latin typeface="Calibri" pitchFamily="34" charset="0"/>
              </a:rPr>
              <a:t>1</a:t>
            </a:r>
            <a:r>
              <a:rPr lang="hr-HR" sz="1200">
                <a:latin typeface="Calibri" pitchFamily="34" charset="0"/>
              </a:rPr>
              <a:t>)</a:t>
            </a:r>
            <a:r>
              <a:rPr lang="en-US" sz="1200">
                <a:latin typeface="Calibri" pitchFamily="34" charset="0"/>
              </a:rPr>
              <a:t> e29972</a:t>
            </a:r>
            <a:r>
              <a:rPr lang="hr-HR" sz="1200">
                <a:latin typeface="Calibri" pitchFamily="34" charset="0"/>
              </a:rPr>
              <a:t>.</a:t>
            </a:r>
            <a:endParaRPr lang="hr-HR" sz="1200" b="1">
              <a:latin typeface="Calibri" pitchFamily="34" charset="0"/>
            </a:endParaRPr>
          </a:p>
          <a:p>
            <a:pPr defTabSz="914400" eaLnBrk="0" hangingPunct="0"/>
            <a:endParaRPr lang="hr-HR" sz="1200" b="1">
              <a:latin typeface="Calibri" pitchFamily="34" charset="0"/>
            </a:endParaRPr>
          </a:p>
        </p:txBody>
      </p:sp>
      <p:pic>
        <p:nvPicPr>
          <p:cNvPr id="30724" name="Picture 9"/>
          <p:cNvPicPr>
            <a:picLocks noChangeAspect="1" noChangeArrowheads="1"/>
          </p:cNvPicPr>
          <p:nvPr/>
        </p:nvPicPr>
        <p:blipFill>
          <a:blip r:embed="rId2"/>
          <a:srcRect t="27579" r="90231" b="67203"/>
          <a:stretch>
            <a:fillRect/>
          </a:stretch>
        </p:blipFill>
        <p:spPr bwMode="auto">
          <a:xfrm>
            <a:off x="752475" y="1343025"/>
            <a:ext cx="638175" cy="36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presentation-3">
  <a:themeElements>
    <a:clrScheme name="COST">
      <a:dk1>
        <a:sysClr val="windowText" lastClr="000000"/>
      </a:dk1>
      <a:lt1>
        <a:sysClr val="window" lastClr="FFFFFF"/>
      </a:lt1>
      <a:dk2>
        <a:srgbClr val="2A678B"/>
      </a:dk2>
      <a:lt2>
        <a:srgbClr val="962067"/>
      </a:lt2>
      <a:accent1>
        <a:srgbClr val="F47729"/>
      </a:accent1>
      <a:accent2>
        <a:srgbClr val="56585B"/>
      </a:accent2>
      <a:accent3>
        <a:srgbClr val="69395D"/>
      </a:accent3>
      <a:accent4>
        <a:srgbClr val="FDD1A7"/>
      </a:accent4>
      <a:accent5>
        <a:srgbClr val="95969F"/>
      </a:accent5>
      <a:accent6>
        <a:srgbClr val="DDE9F2"/>
      </a:accent6>
      <a:hlink>
        <a:srgbClr val="69395D"/>
      </a:hlink>
      <a:folHlink>
        <a:srgbClr val="69395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4741</TotalTime>
  <Words>1029</Words>
  <Application>Microsoft Office PowerPoint</Application>
  <PresentationFormat>Affichage à l'écran (4:3)</PresentationFormat>
  <Paragraphs>111</Paragraphs>
  <Slides>13</Slides>
  <Notes>6</Notes>
  <HiddenSlides>0</HiddenSlides>
  <MMClips>0</MMClips>
  <ScaleCrop>false</ScaleCrop>
  <HeadingPairs>
    <vt:vector size="6" baseType="variant">
      <vt:variant>
        <vt:lpstr>Polices utilisées</vt:lpstr>
      </vt:variant>
      <vt:variant>
        <vt:i4>4</vt:i4>
      </vt:variant>
      <vt:variant>
        <vt:lpstr>Modèle de conception</vt:lpstr>
      </vt:variant>
      <vt:variant>
        <vt:i4>15</vt:i4>
      </vt:variant>
      <vt:variant>
        <vt:lpstr>Titres des diapositives</vt:lpstr>
      </vt:variant>
      <vt:variant>
        <vt:i4>13</vt:i4>
      </vt:variant>
    </vt:vector>
  </HeadingPairs>
  <TitlesOfParts>
    <vt:vector size="32" baseType="lpstr">
      <vt:lpstr>Arial</vt:lpstr>
      <vt:lpstr>Calibri</vt:lpstr>
      <vt:lpstr>Times New Roman</vt:lpstr>
      <vt:lpstr>Cambria Math</vt:lpstr>
      <vt:lpstr>PowerPoint-presentation-3</vt:lpstr>
      <vt:lpstr>PowerPoint-presentation-3</vt:lpstr>
      <vt:lpstr>PowerPoint-presentation-3</vt:lpstr>
      <vt:lpstr>PowerPoint-presentation-3</vt:lpstr>
      <vt:lpstr>PowerPoint-presentation-3</vt:lpstr>
      <vt:lpstr>PowerPoint-presentation-3</vt:lpstr>
      <vt:lpstr>PowerPoint-presentation-3</vt:lpstr>
      <vt:lpstr>PowerPoint-presentation-3</vt:lpstr>
      <vt:lpstr>PowerPoint-presentation-3</vt:lpstr>
      <vt:lpstr>PowerPoint-presentation-3</vt:lpstr>
      <vt:lpstr>PowerPoint-presentation-3</vt:lpstr>
      <vt:lpstr>PowerPoint-presentation-3</vt:lpstr>
      <vt:lpstr>PowerPoint-presentation-3</vt:lpstr>
      <vt:lpstr>PowerPoint-presentation-3</vt:lpstr>
      <vt:lpstr>PowerPoint-presentation-3</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Manager/>
  <Company>COST Office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Sjur Baardsen</dc:creator>
  <cp:keywords/>
  <dc:description/>
  <cp:lastModifiedBy>PP088747</cp:lastModifiedBy>
  <cp:revision>351</cp:revision>
  <cp:lastPrinted>2012-02-29T16:10:04Z</cp:lastPrinted>
  <dcterms:created xsi:type="dcterms:W3CDTF">2012-02-29T16:09:27Z</dcterms:created>
  <dcterms:modified xsi:type="dcterms:W3CDTF">2012-04-23T13:41:32Z</dcterms:modified>
  <cp:category/>
</cp:coreProperties>
</file>